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51" r:id="rId4"/>
    <p:sldId id="357" r:id="rId5"/>
    <p:sldId id="353" r:id="rId6"/>
    <p:sldId id="352" r:id="rId7"/>
    <p:sldId id="358" r:id="rId8"/>
    <p:sldId id="354" r:id="rId9"/>
    <p:sldId id="360" r:id="rId10"/>
    <p:sldId id="355" r:id="rId11"/>
    <p:sldId id="356" r:id="rId12"/>
    <p:sldId id="361" r:id="rId13"/>
    <p:sldId id="362" r:id="rId14"/>
    <p:sldId id="359" r:id="rId15"/>
    <p:sldId id="363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1962"/>
    <a:srgbClr val="8BEDEB"/>
    <a:srgbClr val="A3BBEB"/>
    <a:srgbClr val="BDCEF1"/>
    <a:srgbClr val="66E8E5"/>
    <a:srgbClr val="51E5E1"/>
    <a:srgbClr val="94B0E8"/>
    <a:srgbClr val="7C919E"/>
    <a:srgbClr val="20D5D2"/>
    <a:srgbClr val="18A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6758" autoAdjust="0"/>
  </p:normalViewPr>
  <p:slideViewPr>
    <p:cSldViewPr snapToGrid="0">
      <p:cViewPr>
        <p:scale>
          <a:sx n="125" d="100"/>
          <a:sy n="125" d="100"/>
        </p:scale>
        <p:origin x="594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C126D-BCCE-4A03-A599-B5C446741928}" type="datetimeFigureOut">
              <a:rPr lang="it-IT" smtClean="0"/>
              <a:t>15/11/2023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11EC-80BF-45A4-9CE8-3BE613647E1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76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2">
            <a:extLst>
              <a:ext uri="{FF2B5EF4-FFF2-40B4-BE49-F238E27FC236}">
                <a16:creationId xmlns:a16="http://schemas.microsoft.com/office/drawing/2014/main" id="{B2082DE3-7A08-4F2A-A1F0-D2AE876EC0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998" r="25166"/>
          <a:stretch/>
        </p:blipFill>
        <p:spPr>
          <a:xfrm>
            <a:off x="3309017" y="-7306"/>
            <a:ext cx="8882985" cy="6212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23AC4-18B3-48A0-84B7-D77752412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169" y="106104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7D24B-27D9-432F-873C-2AE5CC28A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69" y="4003370"/>
            <a:ext cx="9144000" cy="40055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96563FA-C63E-4FC7-A848-74718FB21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9976" y="5804743"/>
            <a:ext cx="2882024" cy="6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909178C4-C067-9342-80E7-59297E96D80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5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3D43882-AB05-4321-85F6-636A26E770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38174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6087535" cy="34290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D17A6F7E-584B-0746-92B4-B3713B2E30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8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-10231"/>
            <a:ext cx="3043769" cy="6877404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6867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-10232"/>
            <a:ext cx="3043769" cy="6867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3043763" cy="6867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BEEC06CD-71CF-6140-9683-F444B4136FF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03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mi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3423877"/>
            <a:ext cx="3043769" cy="3443295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3429000"/>
            <a:ext cx="3048000" cy="3438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18768"/>
            <a:ext cx="3043769" cy="3438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3419826"/>
            <a:ext cx="3043763" cy="3438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929CA5-9688-4358-B99E-EDE2FB52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D89A21-13C4-4D1B-BF7A-01FF9CCD1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1F133DB-5A1B-4BBD-9D96-4DBD9DF603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Footer Placeholder 15">
            <a:extLst>
              <a:ext uri="{FF2B5EF4-FFF2-40B4-BE49-F238E27FC236}">
                <a16:creationId xmlns:a16="http://schemas.microsoft.com/office/drawing/2014/main" id="{2E1BB142-E9CC-464D-B3A7-7388C3BF3B4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12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132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1123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51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DC48CF1A-AD9E-4DD5-B758-9BCA75F09B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08800" y="2053694"/>
            <a:ext cx="3759200" cy="2387600"/>
          </a:xfrm>
        </p:spPr>
        <p:txBody>
          <a:bodyPr anchor="b"/>
          <a:lstStyle>
            <a:lvl1pPr algn="l">
              <a:defRPr sz="6000" b="0" i="0">
                <a:solidFill>
                  <a:schemeClr val="accent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</a:lstStyle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8F2AB20-7D19-4AC0-B981-F48200497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8800" y="4566080"/>
            <a:ext cx="3759200" cy="691719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dirty="0"/>
              <a:t>Name and Surname</a:t>
            </a:r>
          </a:p>
        </p:txBody>
      </p:sp>
      <p:sp>
        <p:nvSpPr>
          <p:cNvPr id="8" name="CasellaDiTesto 11">
            <a:extLst>
              <a:ext uri="{FF2B5EF4-FFF2-40B4-BE49-F238E27FC236}">
                <a16:creationId xmlns:a16="http://schemas.microsoft.com/office/drawing/2014/main" id="{8EF99839-AFC6-4E86-A7FC-E821895888C8}"/>
              </a:ext>
            </a:extLst>
          </p:cNvPr>
          <p:cNvSpPr txBox="1"/>
          <p:nvPr userDrawn="1"/>
        </p:nvSpPr>
        <p:spPr>
          <a:xfrm>
            <a:off x="9242218" y="1617785"/>
            <a:ext cx="6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IBM Plex Sans" panose="020B0503050203000203" pitchFamily="34" charset="77"/>
            </a:endParaRPr>
          </a:p>
        </p:txBody>
      </p:sp>
      <p:pic>
        <p:nvPicPr>
          <p:cNvPr id="9" name="Immagine 6">
            <a:extLst>
              <a:ext uri="{FF2B5EF4-FFF2-40B4-BE49-F238E27FC236}">
                <a16:creationId xmlns:a16="http://schemas.microsoft.com/office/drawing/2014/main" id="{7915D7C3-DB9D-4015-BD51-2FDE48A31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976" y="5862180"/>
            <a:ext cx="2882024" cy="685897"/>
          </a:xfrm>
          <a:prstGeom prst="rect">
            <a:avLst/>
          </a:prstGeom>
        </p:spPr>
      </p:pic>
      <p:pic>
        <p:nvPicPr>
          <p:cNvPr id="10" name="Immagine 12">
            <a:extLst>
              <a:ext uri="{FF2B5EF4-FFF2-40B4-BE49-F238E27FC236}">
                <a16:creationId xmlns:a16="http://schemas.microsoft.com/office/drawing/2014/main" id="{EF53F9E0-727D-408F-9BB1-643DBE542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822" b="32761"/>
          <a:stretch/>
        </p:blipFill>
        <p:spPr>
          <a:xfrm rot="16200000" flipV="1">
            <a:off x="41017" y="-41017"/>
            <a:ext cx="5862178" cy="5944215"/>
          </a:xfrm>
          <a:prstGeom prst="rect">
            <a:avLst/>
          </a:prstGeom>
        </p:spPr>
      </p:pic>
      <p:pic>
        <p:nvPicPr>
          <p:cNvPr id="11" name="Immagine 14" descr="Immagine che contiene edificio&#10;&#10;&#10;&#10;Descrizione generata automaticamente">
            <a:extLst>
              <a:ext uri="{FF2B5EF4-FFF2-40B4-BE49-F238E27FC236}">
                <a16:creationId xmlns:a16="http://schemas.microsoft.com/office/drawing/2014/main" id="{6C169A71-0D93-4859-B776-B34C866E3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867742" y="1142097"/>
            <a:ext cx="1207171" cy="482868"/>
          </a:xfrm>
          <a:prstGeom prst="rect">
            <a:avLst/>
          </a:prstGeom>
        </p:spPr>
      </p:pic>
      <p:pic>
        <p:nvPicPr>
          <p:cNvPr id="12" name="Immagine 16">
            <a:extLst>
              <a:ext uri="{FF2B5EF4-FFF2-40B4-BE49-F238E27FC236}">
                <a16:creationId xmlns:a16="http://schemas.microsoft.com/office/drawing/2014/main" id="{B8575ED4-0008-474C-BFAC-6C569F345D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57284" y="106276"/>
            <a:ext cx="2570746" cy="25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9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D2D385-F1E8-4134-B39E-3BC58C62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7710"/>
            <a:ext cx="4162778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880B1-9527-42F1-B2C8-FDE7D81E6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3174C-4B39-4B3E-8465-0927B70A89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Footer Placeholder 15">
            <a:extLst>
              <a:ext uri="{FF2B5EF4-FFF2-40B4-BE49-F238E27FC236}">
                <a16:creationId xmlns:a16="http://schemas.microsoft.com/office/drawing/2014/main" id="{CF086E5A-429F-4BB9-BDA8-A679DAF0380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66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0F5524-47D3-4FDA-B771-803E4256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09BAE2A-03E6-4316-B137-353EDD7B2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B7E54-47CD-498F-AA36-7DE2ECD0A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2A3D2A73-A031-4A7A-AF68-9770785E56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6EFB2E8-9610-4874-81FD-6F28391E02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432398"/>
            <a:ext cx="11821358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FF88A2C-B9AD-4D45-861D-B2703EC042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3143249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 dirty="0"/>
              <a:t>July © 2020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377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415844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D216064-06D3-46D7-BA59-6133E0366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4156" y="1582415"/>
            <a:ext cx="5867400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Footer Placeholder 15">
            <a:extLst>
              <a:ext uri="{FF2B5EF4-FFF2-40B4-BE49-F238E27FC236}">
                <a16:creationId xmlns:a16="http://schemas.microsoft.com/office/drawing/2014/main" id="{6066A83C-A26D-D34F-8C70-02B9028A67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6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B574FCE-88D7-48BA-9009-C3CBD1C139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CE2E23D-D439-4DA8-90B0-2C404E688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2C397A05-4C2F-9041-A548-5AF00F69F5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3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582416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B44D60B-26E9-49DE-804A-7375E4DEB8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890" y="1582415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CFD76F0-D768-4C65-850F-EF8316895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5334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B90D94-DFD3-49C6-953B-A70552EE7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4621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9C96E031-9088-154F-8210-4FB1E604D1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9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16A4FF-1BA0-416F-907F-576B6A1E2A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5">
            <a:extLst>
              <a:ext uri="{FF2B5EF4-FFF2-40B4-BE49-F238E27FC236}">
                <a16:creationId xmlns:a16="http://schemas.microsoft.com/office/drawing/2014/main" id="{A7341EF4-C2AF-0F4B-894D-E445BC68F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AD9B9D-B961-45B9-8653-7CA214E1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53B9A-B5DD-4DEF-89E4-B12FE4AA13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5D1D5-718E-46EC-9321-22C67ADB8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A2175CA8-6BA4-574A-A1E6-D199B33836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198EC2D8-0E43-7540-8084-B7778149232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0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C6094-A618-4297-81EF-4E9F014E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7D32-AABB-4F42-839F-1D134D24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52D81-F51B-4FB2-805A-D1C2A0420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7707-C6FC-4491-AD10-3188DEF9A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July © 2020 IBM Client Innovation Center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B8B5F-DAD0-45FA-8722-4ECFC4BC8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34A26-F315-42B0-AC8A-A582B47B1A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00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1" r:id="rId4"/>
    <p:sldLayoutId id="2147483652" r:id="rId5"/>
    <p:sldLayoutId id="2147483655" r:id="rId6"/>
    <p:sldLayoutId id="2147483654" r:id="rId7"/>
    <p:sldLayoutId id="2147483653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4" r:id="rId15"/>
    <p:sldLayoutId id="2147483661" r:id="rId16"/>
    <p:sldLayoutId id="214748366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0F99-5B39-466E-8D48-8AB32E8EB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840" y="197937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XML &amp; Json</a:t>
            </a:r>
            <a:endParaRPr lang="it-IT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B981BF-20DC-1648-897A-D790AB720445}"/>
              </a:ext>
            </a:extLst>
          </p:cNvPr>
          <p:cNvSpPr txBox="1">
            <a:spLocks/>
          </p:cNvSpPr>
          <p:nvPr/>
        </p:nvSpPr>
        <p:spPr>
          <a:xfrm>
            <a:off x="343657" y="6297471"/>
            <a:ext cx="4447005" cy="40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15/11/2023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8E1315-8D7D-1445-A0CF-AA0DDE306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57" y="4432478"/>
            <a:ext cx="9144000" cy="40055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Java Foundation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C9DF764B-89BA-1448-8A5E-68FF6098FFE5}"/>
              </a:ext>
            </a:extLst>
          </p:cNvPr>
          <p:cNvSpPr txBox="1">
            <a:spLocks/>
          </p:cNvSpPr>
          <p:nvPr/>
        </p:nvSpPr>
        <p:spPr>
          <a:xfrm>
            <a:off x="346972" y="5128590"/>
            <a:ext cx="9144000" cy="827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Presented by</a:t>
            </a:r>
          </a:p>
          <a:p>
            <a:r>
              <a:rPr lang="en-GB" sz="1200" i="1" dirty="0"/>
              <a:t>Valerio Cammarota</a:t>
            </a:r>
          </a:p>
          <a:p>
            <a:r>
              <a:rPr lang="en-GB" sz="1200" dirty="0"/>
              <a:t>IBM Client Innovation </a:t>
            </a:r>
            <a:r>
              <a:rPr lang="en-GB" sz="1200" dirty="0" err="1"/>
              <a:t>Center</a:t>
            </a:r>
            <a:r>
              <a:rPr lang="en-GB" sz="1200" dirty="0"/>
              <a:t> - Italy</a:t>
            </a:r>
          </a:p>
        </p:txBody>
      </p:sp>
    </p:spTree>
    <p:extLst>
      <p:ext uri="{BB962C8B-B14F-4D97-AF65-F5344CB8AC3E}">
        <p14:creationId xmlns:p14="http://schemas.microsoft.com/office/powerpoint/2010/main" val="200505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771204"/>
            <a:ext cx="10520265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Json: </a:t>
            </a:r>
            <a:r>
              <a:rPr lang="en-GB" dirty="0" err="1"/>
              <a:t>serializzazione</a:t>
            </a:r>
            <a:r>
              <a:rPr lang="en-GB" dirty="0"/>
              <a:t> e </a:t>
            </a:r>
            <a:r>
              <a:rPr lang="en-GB" dirty="0" err="1"/>
              <a:t>deserializzazione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582417"/>
            <a:ext cx="11241912" cy="4645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latin typeface="Arial Unicode MS"/>
              </a:rPr>
              <a:t>JSON</a:t>
            </a:r>
            <a:r>
              <a:rPr lang="it-IT" dirty="0">
                <a:effectLst/>
              </a:rPr>
              <a:t> </a:t>
            </a:r>
            <a:r>
              <a:rPr lang="it-IT" dirty="0">
                <a:latin typeface="Arial Unicode MS"/>
              </a:rPr>
              <a:t>sta per </a:t>
            </a:r>
            <a:r>
              <a:rPr lang="it-IT" b="1" dirty="0">
                <a:solidFill>
                  <a:srgbClr val="7F1962"/>
                </a:solidFill>
              </a:rPr>
              <a:t>JavaScript Object Notation</a:t>
            </a:r>
            <a:endParaRPr lang="it-IT" altLang="it-IT" b="1" dirty="0">
              <a:solidFill>
                <a:srgbClr val="7F196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latin typeface="Arial Unicode MS"/>
              </a:rPr>
              <a:t>JSON</a:t>
            </a:r>
            <a:r>
              <a:rPr lang="it-IT" dirty="0">
                <a:effectLst/>
              </a:rPr>
              <a:t> </a:t>
            </a:r>
            <a:r>
              <a:rPr lang="it-IT" dirty="0">
                <a:latin typeface="Arial Unicode MS"/>
              </a:rPr>
              <a:t>è un formato di testo per </a:t>
            </a:r>
            <a:r>
              <a:rPr lang="it-IT" b="1" dirty="0">
                <a:solidFill>
                  <a:srgbClr val="7F1962"/>
                </a:solidFill>
              </a:rPr>
              <a:t>l'archiviazione</a:t>
            </a:r>
            <a:r>
              <a:rPr lang="it-IT" dirty="0">
                <a:latin typeface="Arial Unicode MS"/>
              </a:rPr>
              <a:t> e </a:t>
            </a:r>
            <a:r>
              <a:rPr lang="it-IT" b="1" dirty="0">
                <a:solidFill>
                  <a:srgbClr val="7F1962"/>
                </a:solidFill>
              </a:rPr>
              <a:t>il trasporto di dati</a:t>
            </a:r>
            <a:r>
              <a:rPr lang="it-IT" dirty="0">
                <a:solidFill>
                  <a:srgbClr val="7F1962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latin typeface="Arial Unicode MS"/>
              </a:rPr>
              <a:t>Il formato JSON è sintatticamente simile al codice per la creazione di oggetti JavaScript.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latin typeface="Arial Unicode MS"/>
              </a:rPr>
              <a:t>JavaScript</a:t>
            </a:r>
            <a:r>
              <a:rPr lang="it-IT" dirty="0">
                <a:effectLst/>
              </a:rPr>
              <a:t> </a:t>
            </a:r>
            <a:r>
              <a:rPr lang="it-IT" dirty="0">
                <a:latin typeface="Arial Unicode MS"/>
              </a:rPr>
              <a:t>ha due funzioni incorporate per elaborare le stringhe: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7F1962"/>
                </a:solidFill>
              </a:rPr>
              <a:t>JSON.parse(): </a:t>
            </a:r>
            <a:r>
              <a:rPr lang="it-IT" dirty="0">
                <a:latin typeface="Arial Unicode MS"/>
              </a:rPr>
              <a:t>converte</a:t>
            </a:r>
            <a:r>
              <a:rPr lang="it-IT" b="1" dirty="0">
                <a:solidFill>
                  <a:srgbClr val="7030A0"/>
                </a:solidFill>
              </a:rPr>
              <a:t> </a:t>
            </a:r>
            <a:r>
              <a:rPr lang="it-IT" dirty="0">
                <a:latin typeface="Arial Unicode MS"/>
              </a:rPr>
              <a:t>le stringhe JSON in oggetti JavaScript (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deserializzazione</a:t>
            </a:r>
            <a:r>
              <a:rPr lang="it-IT" dirty="0">
                <a:latin typeface="Arial Unicode MS"/>
              </a:rPr>
              <a:t>); </a:t>
            </a:r>
            <a:endParaRPr lang="it-IT" b="1" dirty="0">
              <a:solidFill>
                <a:srgbClr val="7030A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7F1962"/>
                </a:solidFill>
              </a:rPr>
              <a:t>JSON.stringify():</a:t>
            </a:r>
            <a:r>
              <a:rPr lang="it-IT" dirty="0">
                <a:solidFill>
                  <a:srgbClr val="7F1962"/>
                </a:solidFill>
                <a:latin typeface="Arial Unicode MS"/>
              </a:rPr>
              <a:t> </a:t>
            </a:r>
            <a:r>
              <a:rPr lang="it-IT" dirty="0">
                <a:latin typeface="Arial Unicode MS"/>
              </a:rPr>
              <a:t>converte un oggetto JavaScript in una stringa JSON (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serializzazione</a:t>
            </a:r>
            <a:r>
              <a:rPr lang="it-IT" dirty="0">
                <a:latin typeface="Arial Unicode MS"/>
              </a:rPr>
              <a:t>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Anche in Java possiamo serializzare e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deserializzare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gli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oggetti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Utilizziamo specifiche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librarie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(es. Jackson, Gson);</a:t>
            </a:r>
            <a:endParaRPr lang="it-IT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ACF29E8-ECC7-452D-A8D7-4D90854C64B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63874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667549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Json: tipo di dati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12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8" y="1577173"/>
            <a:ext cx="5581013" cy="174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    I dati sono in coppie nome/valore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    I dati sono separati da virgole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    Gli oggetti sono racchiusi tra parentesi graffe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    Gli array sono racchiusi tra parentesi quadre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150D6-F3B2-48DC-96E7-E83DC920C745}"/>
              </a:ext>
            </a:extLst>
          </p:cNvPr>
          <p:cNvSpPr txBox="1"/>
          <p:nvPr/>
        </p:nvSpPr>
        <p:spPr>
          <a:xfrm>
            <a:off x="228598" y="3664636"/>
            <a:ext cx="65458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rial Unicode MS"/>
              </a:rPr>
              <a:t>In</a:t>
            </a:r>
            <a:r>
              <a:rPr lang="it-IT" dirty="0">
                <a:effectLst/>
              </a:rPr>
              <a:t> </a:t>
            </a:r>
            <a:r>
              <a:rPr lang="it-IT" b="1" dirty="0">
                <a:solidFill>
                  <a:srgbClr val="7F1962"/>
                </a:solidFill>
                <a:effectLst/>
              </a:rPr>
              <a:t>JSON</a:t>
            </a:r>
            <a:r>
              <a:rPr lang="it-IT" dirty="0">
                <a:effectLst/>
              </a:rPr>
              <a:t> , </a:t>
            </a:r>
            <a:r>
              <a:rPr lang="it-IT" dirty="0">
                <a:latin typeface="Arial Unicode MS"/>
              </a:rPr>
              <a:t>i </a:t>
            </a:r>
            <a:r>
              <a:rPr lang="it-IT" b="1" dirty="0">
                <a:solidFill>
                  <a:srgbClr val="7F1962"/>
                </a:solidFill>
                <a:effectLst/>
              </a:rPr>
              <a:t>valori</a:t>
            </a:r>
            <a:r>
              <a:rPr lang="it-IT" dirty="0">
                <a:effectLst/>
              </a:rPr>
              <a:t> </a:t>
            </a:r>
            <a:r>
              <a:rPr lang="it-IT" dirty="0">
                <a:latin typeface="Arial Unicode MS"/>
              </a:rPr>
              <a:t>devono essere uno dei seguenti tipi di dati: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rial Unicode MS"/>
              </a:rPr>
              <a:t>stringa;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rial Unicode MS"/>
              </a:rPr>
              <a:t>numero;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rial Unicode MS"/>
              </a:rPr>
              <a:t>oggetto;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rial Unicode MS"/>
              </a:rPr>
              <a:t>array;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rial Unicode MS"/>
              </a:rPr>
              <a:t>booleano;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rial Unicode MS"/>
              </a:rPr>
              <a:t>null.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7F1962"/>
                </a:solidFill>
              </a:rPr>
              <a:t>Undefined</a:t>
            </a:r>
            <a:r>
              <a:rPr lang="it-IT" b="1" dirty="0"/>
              <a:t> </a:t>
            </a:r>
            <a:r>
              <a:rPr lang="it-IT" b="1" u="sng" dirty="0"/>
              <a:t>non</a:t>
            </a:r>
            <a:r>
              <a:rPr lang="it-IT" b="1" dirty="0"/>
              <a:t> </a:t>
            </a:r>
            <a:r>
              <a:rPr lang="it-IT" dirty="0"/>
              <a:t>è un valore ammesso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0AA36-E953-442C-B837-43CB3F2BCC9B}"/>
              </a:ext>
            </a:extLst>
          </p:cNvPr>
          <p:cNvSpPr txBox="1"/>
          <p:nvPr/>
        </p:nvSpPr>
        <p:spPr>
          <a:xfrm>
            <a:off x="6774472" y="1596345"/>
            <a:ext cx="53366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"name" : "Pippo",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"age" : 100,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"cartoon" : true,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"friends" : [ "Pluto", "Paperino" 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5AE9BB1-5B33-4702-812B-3214CC7C169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95731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7" y="706934"/>
            <a:ext cx="9652518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JSON: </a:t>
            </a:r>
            <a:r>
              <a:rPr lang="en-GB" dirty="0" err="1"/>
              <a:t>utilizzo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13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7" y="1577173"/>
            <a:ext cx="11725306" cy="174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Consento la conversione di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oggetti</a:t>
            </a:r>
            <a:r>
              <a:rPr lang="it-IT" altLang="it-IT" dirty="0">
                <a:latin typeface="Arial Unicode MS"/>
              </a:rPr>
              <a:t> Java in formato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JSON</a:t>
            </a:r>
            <a:r>
              <a:rPr lang="it-IT" altLang="it-IT" dirty="0"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Utilizzati per la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comunicazione</a:t>
            </a:r>
            <a:r>
              <a:rPr lang="it-IT" altLang="it-IT" dirty="0">
                <a:latin typeface="Arial Unicode MS"/>
              </a:rPr>
              <a:t> tra servizi;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Lo stile architetturale o anche definito paradigma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REST</a:t>
            </a:r>
            <a:r>
              <a:rPr lang="it-IT" altLang="it-IT" dirty="0">
                <a:latin typeface="Arial Unicode MS"/>
              </a:rPr>
              <a:t> si basa sullo scambio d’informazioni in formato JSON;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REST è l’acronimo di </a:t>
            </a:r>
            <a:r>
              <a:rPr lang="it-IT" altLang="it-IT" i="1" dirty="0">
                <a:latin typeface="Arial Unicode MS"/>
              </a:rPr>
              <a:t>REpresentation State Transfer </a:t>
            </a:r>
            <a:r>
              <a:rPr lang="it-IT" altLang="it-IT" dirty="0">
                <a:latin typeface="Arial Unicode MS"/>
              </a:rPr>
              <a:t>e si basa su protocollo HTTP;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Le famose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API REST </a:t>
            </a:r>
            <a:r>
              <a:rPr lang="it-IT" altLang="it-IT" dirty="0">
                <a:latin typeface="Arial Unicode MS"/>
              </a:rPr>
              <a:t>seguono questo paradigma;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Medoto standard per la comunicazione client-server delle web-application moderne;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5AE9BB1-5B33-4702-812B-3214CC7C169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964D8-50A3-2531-E376-4996DB2A1C08}"/>
              </a:ext>
            </a:extLst>
          </p:cNvPr>
          <p:cNvSpPr/>
          <p:nvPr/>
        </p:nvSpPr>
        <p:spPr>
          <a:xfrm>
            <a:off x="1184988" y="4679002"/>
            <a:ext cx="1427583" cy="120364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7E1DE-9655-B8F0-713D-21C0866B1D09}"/>
              </a:ext>
            </a:extLst>
          </p:cNvPr>
          <p:cNvSpPr/>
          <p:nvPr/>
        </p:nvSpPr>
        <p:spPr>
          <a:xfrm>
            <a:off x="5517417" y="4679002"/>
            <a:ext cx="1427583" cy="12036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Server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C86592-9987-CA4B-8BB2-D52F135CD389}"/>
              </a:ext>
            </a:extLst>
          </p:cNvPr>
          <p:cNvCxnSpPr/>
          <p:nvPr/>
        </p:nvCxnSpPr>
        <p:spPr>
          <a:xfrm>
            <a:off x="2612571" y="4921598"/>
            <a:ext cx="2911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972B10-93D4-20FE-F13D-5815AE00DC33}"/>
              </a:ext>
            </a:extLst>
          </p:cNvPr>
          <p:cNvCxnSpPr>
            <a:cxnSpLocks/>
          </p:cNvCxnSpPr>
          <p:nvPr/>
        </p:nvCxnSpPr>
        <p:spPr>
          <a:xfrm flipH="1">
            <a:off x="2612571" y="5593402"/>
            <a:ext cx="2904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90C5A3-52C2-4FF5-C666-2AFB7424ACEF}"/>
              </a:ext>
            </a:extLst>
          </p:cNvPr>
          <p:cNvSpPr txBox="1"/>
          <p:nvPr/>
        </p:nvSpPr>
        <p:spPr>
          <a:xfrm>
            <a:off x="3739424" y="4658862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 GET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E942B-0E10-2A81-ADC1-02F5BBE9567A}"/>
              </a:ext>
            </a:extLst>
          </p:cNvPr>
          <p:cNvSpPr txBox="1"/>
          <p:nvPr/>
        </p:nvSpPr>
        <p:spPr>
          <a:xfrm>
            <a:off x="3831937" y="5361061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817F8-13A8-8B0E-AF47-0967EE2E0F5D}"/>
              </a:ext>
            </a:extLst>
          </p:cNvPr>
          <p:cNvSpPr txBox="1"/>
          <p:nvPr/>
        </p:nvSpPr>
        <p:spPr>
          <a:xfrm>
            <a:off x="1166486" y="4679002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Browser</a:t>
            </a:r>
          </a:p>
          <a:p>
            <a:r>
              <a:rPr lang="en-US" sz="800" dirty="0">
                <a:solidFill>
                  <a:schemeClr val="bg2"/>
                </a:solidFill>
              </a:rPr>
              <a:t>Mobile App</a:t>
            </a:r>
          </a:p>
          <a:p>
            <a:r>
              <a:rPr lang="en-US" sz="800" dirty="0" err="1">
                <a:solidFill>
                  <a:schemeClr val="bg2"/>
                </a:solidFill>
              </a:rPr>
              <a:t>SmartTv</a:t>
            </a:r>
            <a:endParaRPr lang="en-US" sz="800" dirty="0">
              <a:solidFill>
                <a:schemeClr val="bg2"/>
              </a:solidFill>
            </a:endParaRPr>
          </a:p>
          <a:p>
            <a:r>
              <a:rPr lang="en-US" sz="800" dirty="0">
                <a:solidFill>
                  <a:schemeClr val="bg2"/>
                </a:solidFill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3929653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7" y="706934"/>
            <a:ext cx="9652518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JSON: </a:t>
            </a:r>
            <a:r>
              <a:rPr lang="en-GB" dirty="0" err="1"/>
              <a:t>utilizzo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5AE9BB1-5B33-4702-812B-3214CC7C169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964D8-50A3-2531-E376-4996DB2A1C08}"/>
              </a:ext>
            </a:extLst>
          </p:cNvPr>
          <p:cNvSpPr/>
          <p:nvPr/>
        </p:nvSpPr>
        <p:spPr>
          <a:xfrm>
            <a:off x="2631389" y="1594426"/>
            <a:ext cx="1427583" cy="120364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7E1DE-9655-B8F0-713D-21C0866B1D09}"/>
              </a:ext>
            </a:extLst>
          </p:cNvPr>
          <p:cNvSpPr/>
          <p:nvPr/>
        </p:nvSpPr>
        <p:spPr>
          <a:xfrm>
            <a:off x="6963818" y="1594426"/>
            <a:ext cx="1427583" cy="12036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Server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C86592-9987-CA4B-8BB2-D52F135CD389}"/>
              </a:ext>
            </a:extLst>
          </p:cNvPr>
          <p:cNvCxnSpPr/>
          <p:nvPr/>
        </p:nvCxnSpPr>
        <p:spPr>
          <a:xfrm>
            <a:off x="4058972" y="1837022"/>
            <a:ext cx="2911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972B10-93D4-20FE-F13D-5815AE00DC33}"/>
              </a:ext>
            </a:extLst>
          </p:cNvPr>
          <p:cNvCxnSpPr>
            <a:cxnSpLocks/>
          </p:cNvCxnSpPr>
          <p:nvPr/>
        </p:nvCxnSpPr>
        <p:spPr>
          <a:xfrm flipH="1">
            <a:off x="4058972" y="2508826"/>
            <a:ext cx="2904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90C5A3-52C2-4FF5-C666-2AFB7424ACEF}"/>
              </a:ext>
            </a:extLst>
          </p:cNvPr>
          <p:cNvSpPr txBox="1"/>
          <p:nvPr/>
        </p:nvSpPr>
        <p:spPr>
          <a:xfrm>
            <a:off x="5185825" y="1574286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 GET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E942B-0E10-2A81-ADC1-02F5BBE9567A}"/>
              </a:ext>
            </a:extLst>
          </p:cNvPr>
          <p:cNvSpPr txBox="1"/>
          <p:nvPr/>
        </p:nvSpPr>
        <p:spPr>
          <a:xfrm>
            <a:off x="5278338" y="227648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817F8-13A8-8B0E-AF47-0967EE2E0F5D}"/>
              </a:ext>
            </a:extLst>
          </p:cNvPr>
          <p:cNvSpPr txBox="1"/>
          <p:nvPr/>
        </p:nvSpPr>
        <p:spPr>
          <a:xfrm>
            <a:off x="2612887" y="1594426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Browser</a:t>
            </a:r>
          </a:p>
          <a:p>
            <a:r>
              <a:rPr lang="en-US" sz="800" dirty="0">
                <a:solidFill>
                  <a:schemeClr val="bg2"/>
                </a:solidFill>
              </a:rPr>
              <a:t>Mobile App</a:t>
            </a:r>
          </a:p>
          <a:p>
            <a:r>
              <a:rPr lang="en-US" sz="800" dirty="0" err="1">
                <a:solidFill>
                  <a:schemeClr val="bg2"/>
                </a:solidFill>
              </a:rPr>
              <a:t>SmartTv</a:t>
            </a:r>
            <a:endParaRPr lang="en-US" sz="800" dirty="0">
              <a:solidFill>
                <a:schemeClr val="bg2"/>
              </a:solidFill>
            </a:endParaRPr>
          </a:p>
          <a:p>
            <a:r>
              <a:rPr lang="en-US" sz="800" dirty="0">
                <a:solidFill>
                  <a:schemeClr val="bg2"/>
                </a:solidFill>
              </a:rPr>
              <a:t>IoT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26029-D921-BD29-E160-288C98DDDB9F}"/>
              </a:ext>
            </a:extLst>
          </p:cNvPr>
          <p:cNvSpPr/>
          <p:nvPr/>
        </p:nvSpPr>
        <p:spPr>
          <a:xfrm>
            <a:off x="418489" y="4305375"/>
            <a:ext cx="1427583" cy="120364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98FA-1375-FD63-FA00-FB49C2A86E7B}"/>
              </a:ext>
            </a:extLst>
          </p:cNvPr>
          <p:cNvSpPr/>
          <p:nvPr/>
        </p:nvSpPr>
        <p:spPr>
          <a:xfrm>
            <a:off x="4010775" y="4305374"/>
            <a:ext cx="1427583" cy="12036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XmlMapper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2C99C6-DE96-433B-9898-FC3F7CCB64DE}"/>
              </a:ext>
            </a:extLst>
          </p:cNvPr>
          <p:cNvCxnSpPr>
            <a:cxnSpLocks/>
          </p:cNvCxnSpPr>
          <p:nvPr/>
        </p:nvCxnSpPr>
        <p:spPr>
          <a:xfrm flipV="1">
            <a:off x="1846072" y="4633889"/>
            <a:ext cx="2164703" cy="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F43BDD-58F6-BDFE-B6BB-E4AD10A12418}"/>
              </a:ext>
            </a:extLst>
          </p:cNvPr>
          <p:cNvSpPr txBox="1"/>
          <p:nvPr/>
        </p:nvSpPr>
        <p:spPr>
          <a:xfrm>
            <a:off x="2204795" y="4339606"/>
            <a:ext cx="1428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 </a:t>
            </a:r>
            <a:r>
              <a:rPr lang="en-US" sz="800" dirty="0" err="1"/>
              <a:t>trasformi</a:t>
            </a:r>
            <a:r>
              <a:rPr lang="en-US" sz="800" dirty="0"/>
              <a:t> </a:t>
            </a:r>
            <a:r>
              <a:rPr lang="en-US" sz="800" dirty="0" err="1"/>
              <a:t>Pippo</a:t>
            </a:r>
            <a:r>
              <a:rPr lang="en-US" sz="800" dirty="0"/>
              <a:t> in XML 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C3F84A-CC97-A186-9F22-923BC93DDCFB}"/>
              </a:ext>
            </a:extLst>
          </p:cNvPr>
          <p:cNvCxnSpPr>
            <a:cxnSpLocks/>
          </p:cNvCxnSpPr>
          <p:nvPr/>
        </p:nvCxnSpPr>
        <p:spPr>
          <a:xfrm flipH="1">
            <a:off x="1864734" y="5141590"/>
            <a:ext cx="207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0523DA-8B69-BC85-E842-3F815BE10315}"/>
              </a:ext>
            </a:extLst>
          </p:cNvPr>
          <p:cNvSpPr txBox="1"/>
          <p:nvPr/>
        </p:nvSpPr>
        <p:spPr>
          <a:xfrm>
            <a:off x="8918984" y="3035723"/>
            <a:ext cx="1777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Pippo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&lt;name&gt;</a:t>
            </a:r>
            <a:r>
              <a:rPr lang="en-US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Pippo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&lt;/name&gt;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&lt;age&gt;100&lt;/age&gt;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&lt;cartoon&gt;true&lt;/cartoon&gt;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&lt;friends&gt;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&lt;friends&gt;Pluto&lt;/friends&gt;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&lt;friends&gt;</a:t>
            </a:r>
            <a:r>
              <a:rPr lang="en-US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Paperino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&lt;/friends&gt;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&lt;/friends&gt;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Pippo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692BA4-FDBF-1053-9017-071A4D9FA8EB}"/>
              </a:ext>
            </a:extLst>
          </p:cNvPr>
          <p:cNvSpPr/>
          <p:nvPr/>
        </p:nvSpPr>
        <p:spPr>
          <a:xfrm>
            <a:off x="5641046" y="4305374"/>
            <a:ext cx="1427583" cy="120364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Main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9E2256-DDBD-9E92-1863-029F2290FE61}"/>
              </a:ext>
            </a:extLst>
          </p:cNvPr>
          <p:cNvSpPr/>
          <p:nvPr/>
        </p:nvSpPr>
        <p:spPr>
          <a:xfrm>
            <a:off x="9233332" y="4305373"/>
            <a:ext cx="1427583" cy="12036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XmlMapper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411768-5716-F601-C1C7-712567BE3F24}"/>
              </a:ext>
            </a:extLst>
          </p:cNvPr>
          <p:cNvCxnSpPr>
            <a:cxnSpLocks/>
          </p:cNvCxnSpPr>
          <p:nvPr/>
        </p:nvCxnSpPr>
        <p:spPr>
          <a:xfrm flipV="1">
            <a:off x="7068629" y="4633888"/>
            <a:ext cx="2164703" cy="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C0D648-C03B-3A47-E69A-E84A7D13DA4F}"/>
              </a:ext>
            </a:extLst>
          </p:cNvPr>
          <p:cNvSpPr txBox="1"/>
          <p:nvPr/>
        </p:nvSpPr>
        <p:spPr>
          <a:xfrm>
            <a:off x="7235669" y="4339606"/>
            <a:ext cx="1997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 </a:t>
            </a:r>
            <a:r>
              <a:rPr lang="en-US" sz="800" dirty="0" err="1"/>
              <a:t>trasformi</a:t>
            </a:r>
            <a:r>
              <a:rPr lang="en-US" sz="800" dirty="0"/>
              <a:t> </a:t>
            </a:r>
            <a:r>
              <a:rPr lang="en-US" sz="800" dirty="0" err="1"/>
              <a:t>l’XML</a:t>
            </a:r>
            <a:r>
              <a:rPr lang="en-US" sz="800" dirty="0"/>
              <a:t> in un oggetto </a:t>
            </a:r>
            <a:r>
              <a:rPr lang="en-US" sz="800" dirty="0" err="1"/>
              <a:t>Pippo</a:t>
            </a:r>
            <a:r>
              <a:rPr lang="en-US" sz="800" dirty="0"/>
              <a:t> 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0E0ADB-0DFD-A771-A2A7-E61DE96087D5}"/>
              </a:ext>
            </a:extLst>
          </p:cNvPr>
          <p:cNvCxnSpPr>
            <a:cxnSpLocks/>
          </p:cNvCxnSpPr>
          <p:nvPr/>
        </p:nvCxnSpPr>
        <p:spPr>
          <a:xfrm flipH="1">
            <a:off x="7087291" y="5141589"/>
            <a:ext cx="2077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1A9D12-0BE2-44D1-DF4B-DE87B678F0F3}"/>
              </a:ext>
            </a:extLst>
          </p:cNvPr>
          <p:cNvSpPr txBox="1"/>
          <p:nvPr/>
        </p:nvSpPr>
        <p:spPr>
          <a:xfrm>
            <a:off x="7543286" y="5141589"/>
            <a:ext cx="1375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Istanza</a:t>
            </a:r>
            <a:r>
              <a:rPr lang="en-US" sz="800" dirty="0"/>
              <a:t> della </a:t>
            </a:r>
            <a:r>
              <a:rPr lang="en-US" sz="800" dirty="0" err="1"/>
              <a:t>classe</a:t>
            </a:r>
            <a:r>
              <a:rPr lang="en-US" sz="800" dirty="0"/>
              <a:t> </a:t>
            </a:r>
            <a:r>
              <a:rPr lang="en-US" sz="800" dirty="0" err="1"/>
              <a:t>Pippo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545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54268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Differenze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XML e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5AE9BB1-5B33-4702-812B-3214CC7C169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6C3543F-9288-49FB-A3A6-FD79E73D4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75501"/>
              </p:ext>
            </p:extLst>
          </p:nvPr>
        </p:nvGraphicFramePr>
        <p:xfrm>
          <a:off x="418322" y="1746725"/>
          <a:ext cx="11355355" cy="286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678630">
                  <a:extLst>
                    <a:ext uri="{9D8B030D-6E8A-4147-A177-3AD203B41FA5}">
                      <a16:colId xmlns:a16="http://schemas.microsoft.com/office/drawing/2014/main" val="1672798997"/>
                    </a:ext>
                  </a:extLst>
                </a:gridCol>
                <a:gridCol w="5676725">
                  <a:extLst>
                    <a:ext uri="{9D8B030D-6E8A-4147-A177-3AD203B41FA5}">
                      <a16:colId xmlns:a16="http://schemas.microsoft.com/office/drawing/2014/main" val="295487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latin typeface="IBM Plex Sans (Body)"/>
                        </a:rPr>
                        <a:t>XML</a:t>
                      </a:r>
                      <a:endParaRPr lang="it-IT" dirty="0">
                        <a:solidFill>
                          <a:schemeClr val="bg2"/>
                        </a:solidFill>
                        <a:latin typeface="IBM Plex Sans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latin typeface="IBM Plex Sans (Body)"/>
                        </a:rPr>
                        <a:t>JSON</a:t>
                      </a:r>
                      <a:endParaRPr lang="it-IT" dirty="0">
                        <a:solidFill>
                          <a:schemeClr val="bg2"/>
                        </a:solidFill>
                        <a:latin typeface="IBM Plex Sans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5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I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dati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XML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sono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senza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tipo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(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dovrebbero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essere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tutte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stringhe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)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L’oggetto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JSON ha un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tipo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(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stringa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numero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booleano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)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09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Supporta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varie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codifiche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Supporta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solo la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codifica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UTF-8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28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Supporta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commenti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NON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supporta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commenti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06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I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dati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XML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devono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essere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analizzati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I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dati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sono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facilmente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accessibili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come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oggetti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JSON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5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L’analisi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XML cross-browser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può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essere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complessa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È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supportato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dalla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maggior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parte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dei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browser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47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È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più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sicuro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È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meno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IBM Plex Sans (Body)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IBM Plex Sans (Body)"/>
                        </a:rPr>
                        <a:t>sicuro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IBM Plex Sans (Body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024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11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54268"/>
            <a:ext cx="6611112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Esercizio Java: Food Delivery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5AE9BB1-5B33-4702-812B-3214CC7C169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082BE-186A-2371-6E68-8DB12F38AC8E}"/>
              </a:ext>
            </a:extLst>
          </p:cNvPr>
          <p:cNvSpPr txBox="1"/>
          <p:nvPr/>
        </p:nvSpPr>
        <p:spPr>
          <a:xfrm>
            <a:off x="339089" y="1506316"/>
            <a:ext cx="1161481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Creare un nuovo progetto </a:t>
            </a:r>
            <a:r>
              <a:rPr lang="en-US" sz="1200" b="1" dirty="0" err="1">
                <a:solidFill>
                  <a:schemeClr val="accent4"/>
                </a:solidFill>
              </a:rPr>
              <a:t>FoodDelivery</a:t>
            </a:r>
            <a:r>
              <a:rPr lang="en-US" sz="1200" dirty="0"/>
              <a:t> in quale </a:t>
            </a:r>
            <a:r>
              <a:rPr lang="en-US" sz="1200" dirty="0" err="1"/>
              <a:t>consente</a:t>
            </a:r>
            <a:r>
              <a:rPr lang="en-US" sz="1200" dirty="0"/>
              <a:t>:</a:t>
            </a:r>
          </a:p>
          <a:p>
            <a:endParaRPr lang="en-US" sz="1200" dirty="0"/>
          </a:p>
          <a:p>
            <a:r>
              <a:rPr lang="en-US" sz="1200" dirty="0"/>
              <a:t>- la </a:t>
            </a:r>
            <a:r>
              <a:rPr lang="en-US" sz="1200" dirty="0" err="1"/>
              <a:t>creazione</a:t>
            </a:r>
            <a:r>
              <a:rPr lang="en-US" sz="1200" dirty="0"/>
              <a:t> di un </a:t>
            </a:r>
            <a:r>
              <a:rPr lang="en-US" sz="1200" dirty="0" err="1"/>
              <a:t>ordine</a:t>
            </a:r>
            <a:r>
              <a:rPr lang="en-US" sz="1200" dirty="0"/>
              <a:t>;</a:t>
            </a:r>
          </a:p>
          <a:p>
            <a:r>
              <a:rPr lang="en-US" sz="1200" dirty="0"/>
              <a:t>- la </a:t>
            </a:r>
            <a:r>
              <a:rPr lang="en-US" sz="1200" dirty="0" err="1"/>
              <a:t>cancellazione</a:t>
            </a:r>
            <a:r>
              <a:rPr lang="en-US" sz="1200" dirty="0"/>
              <a:t> di un </a:t>
            </a:r>
            <a:r>
              <a:rPr lang="en-US" sz="1200" dirty="0" err="1"/>
              <a:t>ordine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Le </a:t>
            </a:r>
            <a:r>
              <a:rPr lang="en-US" sz="1200" b="1" dirty="0" err="1">
                <a:solidFill>
                  <a:schemeClr val="accent4"/>
                </a:solidFill>
              </a:rPr>
              <a:t>entità</a:t>
            </a:r>
            <a:r>
              <a:rPr lang="en-US" sz="1200" dirty="0"/>
              <a:t> che </a:t>
            </a:r>
            <a:r>
              <a:rPr lang="en-US" sz="1200" dirty="0" err="1"/>
              <a:t>dovranno</a:t>
            </a:r>
            <a:r>
              <a:rPr lang="en-US" sz="1200" dirty="0"/>
              <a:t> essere </a:t>
            </a:r>
            <a:r>
              <a:rPr lang="en-US" sz="1200" dirty="0" err="1"/>
              <a:t>modellate</a:t>
            </a:r>
            <a:r>
              <a:rPr lang="en-US" sz="1200" dirty="0"/>
              <a:t> sono le seguenti:</a:t>
            </a:r>
          </a:p>
          <a:p>
            <a:endParaRPr lang="en-US" sz="1200" dirty="0"/>
          </a:p>
          <a:p>
            <a:r>
              <a:rPr lang="en-US" sz="1200" dirty="0"/>
              <a:t>- </a:t>
            </a:r>
            <a:r>
              <a:rPr lang="en-US" sz="1200" b="1" dirty="0" err="1">
                <a:solidFill>
                  <a:schemeClr val="accent4"/>
                </a:solidFill>
              </a:rPr>
              <a:t>Ordine</a:t>
            </a:r>
            <a:r>
              <a:rPr lang="en-US" sz="1200" dirty="0"/>
              <a:t>: </a:t>
            </a:r>
            <a:r>
              <a:rPr lang="en-US" sz="1200" dirty="0" err="1"/>
              <a:t>entità</a:t>
            </a:r>
            <a:r>
              <a:rPr lang="en-US" sz="1200" dirty="0"/>
              <a:t> che </a:t>
            </a:r>
            <a:r>
              <a:rPr lang="en-US" sz="1200" dirty="0" err="1"/>
              <a:t>rappresenta</a:t>
            </a:r>
            <a:r>
              <a:rPr lang="en-US" sz="1200" dirty="0"/>
              <a:t> </a:t>
            </a:r>
            <a:r>
              <a:rPr lang="en-US" sz="1200" dirty="0" err="1"/>
              <a:t>cosa</a:t>
            </a:r>
            <a:r>
              <a:rPr lang="en-US" sz="1200" dirty="0"/>
              <a:t> il cliente </a:t>
            </a:r>
            <a:r>
              <a:rPr lang="en-US" sz="1200" dirty="0" err="1"/>
              <a:t>vuole</a:t>
            </a:r>
            <a:r>
              <a:rPr lang="en-US" sz="1200" dirty="0"/>
              <a:t> </a:t>
            </a:r>
            <a:r>
              <a:rPr lang="en-US" sz="1200" dirty="0" err="1"/>
              <a:t>ordinare</a:t>
            </a:r>
            <a:r>
              <a:rPr lang="en-US" sz="1200" dirty="0"/>
              <a:t>;</a:t>
            </a:r>
          </a:p>
          <a:p>
            <a:r>
              <a:rPr lang="en-US" sz="1200" dirty="0"/>
              <a:t>- </a:t>
            </a:r>
            <a:r>
              <a:rPr lang="en-US" sz="1200" b="1" dirty="0">
                <a:solidFill>
                  <a:schemeClr val="accent4"/>
                </a:solidFill>
              </a:rPr>
              <a:t>Restaurant</a:t>
            </a:r>
            <a:r>
              <a:rPr lang="en-US" sz="1200" dirty="0"/>
              <a:t>: che </a:t>
            </a:r>
            <a:r>
              <a:rPr lang="en-US" sz="1200" dirty="0" err="1"/>
              <a:t>riceve</a:t>
            </a:r>
            <a:r>
              <a:rPr lang="en-US" sz="1200" dirty="0"/>
              <a:t> </a:t>
            </a:r>
            <a:r>
              <a:rPr lang="en-US" sz="1200" dirty="0" err="1"/>
              <a:t>gli</a:t>
            </a:r>
            <a:r>
              <a:rPr lang="en-US" sz="1200" dirty="0"/>
              <a:t> </a:t>
            </a:r>
            <a:r>
              <a:rPr lang="en-US" sz="1200" dirty="0" err="1"/>
              <a:t>ordini</a:t>
            </a:r>
            <a:r>
              <a:rPr lang="en-US" sz="1200" dirty="0"/>
              <a:t> tramite un </a:t>
            </a:r>
            <a:r>
              <a:rPr lang="en-US" sz="1200" dirty="0" err="1"/>
              <a:t>metodo</a:t>
            </a:r>
            <a:r>
              <a:rPr lang="en-US" sz="1200" dirty="0"/>
              <a:t> </a:t>
            </a:r>
            <a:r>
              <a:rPr lang="en-US" sz="1200" b="1" dirty="0" err="1">
                <a:solidFill>
                  <a:schemeClr val="accent4"/>
                </a:solidFill>
              </a:rPr>
              <a:t>receiveOrder</a:t>
            </a:r>
            <a:r>
              <a:rPr lang="en-US" sz="1200" dirty="0"/>
              <a:t> </a:t>
            </a:r>
            <a:r>
              <a:rPr lang="en-US" sz="1200" dirty="0" err="1"/>
              <a:t>dai</a:t>
            </a:r>
            <a:r>
              <a:rPr lang="en-US" sz="1200" dirty="0"/>
              <a:t> </a:t>
            </a:r>
            <a:r>
              <a:rPr lang="en-US" sz="1200" dirty="0" err="1"/>
              <a:t>clienti</a:t>
            </a:r>
            <a:r>
              <a:rPr lang="en-US" sz="1200" dirty="0"/>
              <a:t> e li </a:t>
            </a:r>
            <a:r>
              <a:rPr lang="en-US" sz="1200" dirty="0" err="1"/>
              <a:t>passa</a:t>
            </a:r>
            <a:r>
              <a:rPr lang="en-US" sz="1200" dirty="0"/>
              <a:t> alla cucina per la </a:t>
            </a:r>
            <a:r>
              <a:rPr lang="en-US" sz="1200" dirty="0" err="1"/>
              <a:t>prepartazione</a:t>
            </a:r>
            <a:r>
              <a:rPr lang="en-US" sz="1200" dirty="0"/>
              <a:t>;</a:t>
            </a:r>
          </a:p>
          <a:p>
            <a:r>
              <a:rPr lang="en-US" sz="1200" dirty="0"/>
              <a:t>- </a:t>
            </a:r>
            <a:r>
              <a:rPr lang="en-US" sz="1200" b="1" dirty="0" err="1">
                <a:solidFill>
                  <a:schemeClr val="accent4"/>
                </a:solidFill>
              </a:rPr>
              <a:t>Kytchen</a:t>
            </a:r>
            <a:r>
              <a:rPr lang="en-US" sz="1200" dirty="0"/>
              <a:t>: che </a:t>
            </a:r>
            <a:r>
              <a:rPr lang="en-US" sz="1200" dirty="0" err="1"/>
              <a:t>riceve</a:t>
            </a:r>
            <a:r>
              <a:rPr lang="en-US" sz="1200" dirty="0"/>
              <a:t> </a:t>
            </a:r>
            <a:r>
              <a:rPr lang="en-US" sz="1200" dirty="0" err="1"/>
              <a:t>gli</a:t>
            </a:r>
            <a:r>
              <a:rPr lang="en-US" sz="1200" dirty="0"/>
              <a:t> </a:t>
            </a:r>
            <a:r>
              <a:rPr lang="en-US" sz="1200" dirty="0" err="1"/>
              <a:t>orgini</a:t>
            </a:r>
            <a:r>
              <a:rPr lang="en-US" sz="1200" dirty="0"/>
              <a:t> dal ristorante tramite un </a:t>
            </a:r>
            <a:r>
              <a:rPr lang="en-US" sz="1200" dirty="0" err="1"/>
              <a:t>metodo</a:t>
            </a:r>
            <a:r>
              <a:rPr lang="en-US" sz="1200" dirty="0"/>
              <a:t> </a:t>
            </a:r>
            <a:r>
              <a:rPr lang="en-US" sz="1200" b="1" dirty="0" err="1">
                <a:solidFill>
                  <a:schemeClr val="accent4"/>
                </a:solidFill>
              </a:rPr>
              <a:t>receiveOrder</a:t>
            </a:r>
            <a:r>
              <a:rPr lang="en-US" sz="1200" dirty="0"/>
              <a:t> e li </a:t>
            </a:r>
            <a:r>
              <a:rPr lang="en-US" sz="1200" b="1" dirty="0">
                <a:solidFill>
                  <a:schemeClr val="accent4"/>
                </a:solidFill>
              </a:rPr>
              <a:t>evade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Di seguito </a:t>
            </a:r>
            <a:r>
              <a:rPr lang="en-US" sz="1200" dirty="0" err="1"/>
              <a:t>gli</a:t>
            </a:r>
            <a:r>
              <a:rPr lang="en-US" sz="1200" dirty="0"/>
              <a:t> attributi che </a:t>
            </a:r>
            <a:r>
              <a:rPr lang="en-US" sz="1200" dirty="0" err="1"/>
              <a:t>l'oggetto</a:t>
            </a:r>
            <a:r>
              <a:rPr lang="en-US" sz="1200" dirty="0"/>
              <a:t> </a:t>
            </a:r>
            <a:r>
              <a:rPr lang="en-US" sz="1200" b="1" dirty="0">
                <a:solidFill>
                  <a:schemeClr val="accent4"/>
                </a:solidFill>
              </a:rPr>
              <a:t>Order</a:t>
            </a:r>
            <a:r>
              <a:rPr lang="en-US" sz="1200" dirty="0"/>
              <a:t> </a:t>
            </a:r>
            <a:r>
              <a:rPr lang="en-US" sz="1200" dirty="0" err="1"/>
              <a:t>dovrà</a:t>
            </a:r>
            <a:r>
              <a:rPr lang="en-US" sz="1200" dirty="0"/>
              <a:t> </a:t>
            </a:r>
            <a:r>
              <a:rPr lang="en-US" sz="1200" dirty="0" err="1"/>
              <a:t>avere</a:t>
            </a:r>
            <a:r>
              <a:rPr lang="en-US" sz="1200" dirty="0"/>
              <a:t>:</a:t>
            </a:r>
          </a:p>
          <a:p>
            <a:endParaRPr lang="en-US" sz="1200" dirty="0"/>
          </a:p>
          <a:p>
            <a:r>
              <a:rPr lang="en-US" sz="1200" dirty="0"/>
              <a:t>private </a:t>
            </a:r>
            <a:r>
              <a:rPr lang="en-US" sz="1200" dirty="0">
                <a:solidFill>
                  <a:schemeClr val="accent4"/>
                </a:solidFill>
              </a:rPr>
              <a:t>int</a:t>
            </a:r>
            <a:r>
              <a:rPr lang="en-US" sz="1200" dirty="0"/>
              <a:t> id;</a:t>
            </a:r>
          </a:p>
          <a:p>
            <a:r>
              <a:rPr lang="en-US" sz="1200" dirty="0"/>
              <a:t>private </a:t>
            </a:r>
            <a:r>
              <a:rPr lang="en-US" sz="1200" dirty="0">
                <a:solidFill>
                  <a:schemeClr val="accent4"/>
                </a:solidFill>
              </a:rPr>
              <a:t>String</a:t>
            </a:r>
            <a:r>
              <a:rPr lang="en-US" sz="1200" dirty="0"/>
              <a:t> </a:t>
            </a:r>
            <a:r>
              <a:rPr lang="en-US" sz="1200" dirty="0" err="1"/>
              <a:t>orderElement</a:t>
            </a:r>
            <a:r>
              <a:rPr lang="en-US" sz="1200" dirty="0"/>
              <a:t>;</a:t>
            </a:r>
          </a:p>
          <a:p>
            <a:r>
              <a:rPr lang="en-US" sz="1200" dirty="0"/>
              <a:t>private </a:t>
            </a:r>
            <a:r>
              <a:rPr lang="en-US" sz="1200" dirty="0" err="1">
                <a:solidFill>
                  <a:schemeClr val="accent4"/>
                </a:solidFill>
              </a:rPr>
              <a:t>boolean</a:t>
            </a:r>
            <a:r>
              <a:rPr lang="en-US" sz="1200" dirty="0"/>
              <a:t> </a:t>
            </a:r>
            <a:r>
              <a:rPr lang="en-US" sz="1200" dirty="0" err="1"/>
              <a:t>readyToGo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Quando un utente </a:t>
            </a:r>
            <a:r>
              <a:rPr lang="en-US" sz="1200" dirty="0" err="1"/>
              <a:t>crea</a:t>
            </a:r>
            <a:r>
              <a:rPr lang="en-US" sz="1200" dirty="0"/>
              <a:t> un nuovo </a:t>
            </a:r>
            <a:r>
              <a:rPr lang="en-US" sz="1200" dirty="0" err="1"/>
              <a:t>ordine</a:t>
            </a:r>
            <a:r>
              <a:rPr lang="en-US" sz="1200" dirty="0"/>
              <a:t>, </a:t>
            </a:r>
            <a:r>
              <a:rPr lang="en-US" sz="1200" dirty="0" err="1"/>
              <a:t>specifica</a:t>
            </a:r>
            <a:r>
              <a:rPr lang="en-US" sz="1200" dirty="0"/>
              <a:t> </a:t>
            </a:r>
            <a:r>
              <a:rPr lang="en-US" sz="1200" dirty="0" err="1"/>
              <a:t>cosa</a:t>
            </a:r>
            <a:r>
              <a:rPr lang="en-US" sz="1200" dirty="0"/>
              <a:t> </a:t>
            </a:r>
            <a:r>
              <a:rPr lang="en-US" sz="1200" dirty="0" err="1"/>
              <a:t>vuole</a:t>
            </a:r>
            <a:r>
              <a:rPr lang="en-US" sz="1200" dirty="0"/>
              <a:t> </a:t>
            </a:r>
            <a:r>
              <a:rPr lang="en-US" sz="1200" dirty="0" err="1"/>
              <a:t>ordinare</a:t>
            </a:r>
            <a:r>
              <a:rPr lang="en-US" sz="1200" dirty="0"/>
              <a:t> tramite </a:t>
            </a:r>
            <a:r>
              <a:rPr lang="en-US" sz="1200" dirty="0" err="1"/>
              <a:t>l'attributo</a:t>
            </a:r>
            <a:r>
              <a:rPr lang="en-US" sz="1200" dirty="0"/>
              <a:t> </a:t>
            </a:r>
            <a:r>
              <a:rPr lang="en-US" sz="1200" b="1" dirty="0" err="1">
                <a:solidFill>
                  <a:schemeClr val="accent4"/>
                </a:solidFill>
              </a:rPr>
              <a:t>orderElement</a:t>
            </a:r>
            <a:r>
              <a:rPr lang="en-US" sz="1200" dirty="0"/>
              <a:t>, </a:t>
            </a:r>
            <a:r>
              <a:rPr lang="en-US" sz="1200" dirty="0" err="1"/>
              <a:t>l'ordine</a:t>
            </a:r>
            <a:r>
              <a:rPr lang="en-US" sz="1200" dirty="0"/>
              <a:t> viene </a:t>
            </a:r>
            <a:r>
              <a:rPr lang="en-US" sz="1200" dirty="0" err="1"/>
              <a:t>ricevuto</a:t>
            </a:r>
            <a:endParaRPr lang="en-US" sz="1200" dirty="0"/>
          </a:p>
          <a:p>
            <a:r>
              <a:rPr lang="en-US" sz="1200" dirty="0"/>
              <a:t>dal ristorante che lo </a:t>
            </a:r>
            <a:r>
              <a:rPr lang="en-US" sz="1200" dirty="0" err="1"/>
              <a:t>marca</a:t>
            </a:r>
            <a:r>
              <a:rPr lang="en-US" sz="1200" dirty="0"/>
              <a:t> come non </a:t>
            </a:r>
            <a:r>
              <a:rPr lang="en-US" sz="1200" dirty="0" err="1"/>
              <a:t>evaso</a:t>
            </a:r>
            <a:r>
              <a:rPr lang="en-US" sz="1200" dirty="0"/>
              <a:t> tramite </a:t>
            </a:r>
            <a:r>
              <a:rPr lang="en-US" sz="1200" dirty="0" err="1"/>
              <a:t>l'attributo</a:t>
            </a:r>
            <a:r>
              <a:rPr lang="en-US" sz="1200" dirty="0"/>
              <a:t> </a:t>
            </a:r>
            <a:r>
              <a:rPr lang="en-US" sz="1200" b="1" dirty="0" err="1">
                <a:solidFill>
                  <a:schemeClr val="accent4"/>
                </a:solidFill>
              </a:rPr>
              <a:t>readyToGo</a:t>
            </a:r>
            <a:r>
              <a:rPr lang="en-US" sz="1200" dirty="0"/>
              <a:t> e lo </a:t>
            </a:r>
            <a:r>
              <a:rPr lang="en-US" sz="1200" dirty="0" err="1"/>
              <a:t>smista</a:t>
            </a:r>
            <a:r>
              <a:rPr lang="en-US" sz="1200" dirty="0"/>
              <a:t> alla cucina.</a:t>
            </a:r>
          </a:p>
          <a:p>
            <a:r>
              <a:rPr lang="en-US" sz="1200" dirty="0"/>
              <a:t>La cucina </a:t>
            </a:r>
            <a:r>
              <a:rPr lang="en-US" sz="1200" dirty="0" err="1"/>
              <a:t>prende</a:t>
            </a:r>
            <a:r>
              <a:rPr lang="en-US" sz="1200" dirty="0"/>
              <a:t> in </a:t>
            </a:r>
            <a:r>
              <a:rPr lang="en-US" sz="1200" dirty="0" err="1"/>
              <a:t>carico</a:t>
            </a:r>
            <a:r>
              <a:rPr lang="en-US" sz="1200" dirty="0"/>
              <a:t> </a:t>
            </a:r>
            <a:r>
              <a:rPr lang="en-US" sz="1200" dirty="0" err="1"/>
              <a:t>l'ordine</a:t>
            </a:r>
            <a:r>
              <a:rPr lang="en-US" sz="1200" dirty="0"/>
              <a:t> e lo </a:t>
            </a:r>
            <a:r>
              <a:rPr lang="en-US" sz="1200" dirty="0" err="1"/>
              <a:t>marca</a:t>
            </a:r>
            <a:r>
              <a:rPr lang="en-US" sz="1200" dirty="0"/>
              <a:t> come pronto </a:t>
            </a:r>
            <a:r>
              <a:rPr lang="en-US" sz="1200" dirty="0" err="1"/>
              <a:t>impostando</a:t>
            </a:r>
            <a:r>
              <a:rPr lang="en-US" sz="1200" dirty="0"/>
              <a:t> </a:t>
            </a:r>
            <a:r>
              <a:rPr lang="en-US" sz="1200" dirty="0" err="1"/>
              <a:t>l'attributo</a:t>
            </a:r>
            <a:r>
              <a:rPr lang="en-US" sz="1200" dirty="0"/>
              <a:t> </a:t>
            </a:r>
            <a:r>
              <a:rPr lang="en-US" sz="1200" b="1" dirty="0" err="1">
                <a:solidFill>
                  <a:schemeClr val="accent4"/>
                </a:solidFill>
              </a:rPr>
              <a:t>readyToGo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/>
              <a:t>Testa la </a:t>
            </a:r>
            <a:r>
              <a:rPr lang="en-US" sz="1200" dirty="0" err="1"/>
              <a:t>logica</a:t>
            </a:r>
            <a:r>
              <a:rPr lang="en-US" sz="1200" dirty="0"/>
              <a:t> del </a:t>
            </a:r>
            <a:r>
              <a:rPr lang="en-US" sz="1200" dirty="0" err="1"/>
              <a:t>programma</a:t>
            </a:r>
            <a:r>
              <a:rPr lang="en-US" sz="1200" dirty="0"/>
              <a:t> con una </a:t>
            </a:r>
            <a:r>
              <a:rPr lang="en-US" sz="1200" dirty="0" err="1"/>
              <a:t>classe</a:t>
            </a:r>
            <a:r>
              <a:rPr lang="en-US" sz="1200" dirty="0"/>
              <a:t> </a:t>
            </a:r>
            <a:r>
              <a:rPr lang="en-US" sz="1200" b="1" dirty="0">
                <a:solidFill>
                  <a:schemeClr val="accent4"/>
                </a:solidFill>
              </a:rPr>
              <a:t>Test.java </a:t>
            </a:r>
            <a:r>
              <a:rPr lang="en-US" sz="1200" dirty="0"/>
              <a:t>che </a:t>
            </a:r>
            <a:r>
              <a:rPr lang="en-US" sz="1200" dirty="0" err="1"/>
              <a:t>contiene</a:t>
            </a:r>
            <a:r>
              <a:rPr lang="en-US" sz="1200" dirty="0"/>
              <a:t> un solo </a:t>
            </a:r>
            <a:r>
              <a:rPr lang="en-US" sz="1200" dirty="0" err="1"/>
              <a:t>metodo</a:t>
            </a:r>
            <a:r>
              <a:rPr lang="en-US" sz="1200" dirty="0"/>
              <a:t> main.</a:t>
            </a:r>
          </a:p>
        </p:txBody>
      </p:sp>
    </p:spTree>
    <p:extLst>
      <p:ext uri="{BB962C8B-B14F-4D97-AF65-F5344CB8AC3E}">
        <p14:creationId xmlns:p14="http://schemas.microsoft.com/office/powerpoint/2010/main" val="198884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C19-3F4E-4425-A931-187176FB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8230F-1A44-46E7-AB3F-81872C675F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62B0EC70-8164-4228-90FC-5F19694DF72E}"/>
              </a:ext>
            </a:extLst>
          </p:cNvPr>
          <p:cNvSpPr>
            <a:spLocks/>
          </p:cNvSpPr>
          <p:nvPr/>
        </p:nvSpPr>
        <p:spPr bwMode="auto">
          <a:xfrm>
            <a:off x="330871" y="1711735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98D8F-C2A4-4F02-9D5B-FEDB12033BF5}"/>
              </a:ext>
            </a:extLst>
          </p:cNvPr>
          <p:cNvSpPr>
            <a:spLocks/>
          </p:cNvSpPr>
          <p:nvPr/>
        </p:nvSpPr>
        <p:spPr bwMode="auto">
          <a:xfrm>
            <a:off x="727501" y="1708802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968075-F82E-4F41-8EFA-585A736D3798}"/>
              </a:ext>
            </a:extLst>
          </p:cNvPr>
          <p:cNvSpPr>
            <a:spLocks/>
          </p:cNvSpPr>
          <p:nvPr/>
        </p:nvSpPr>
        <p:spPr bwMode="auto">
          <a:xfrm>
            <a:off x="5396781" y="1713564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082DF1A-0AAE-4227-ABEA-E6689E7AF64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1829444"/>
            <a:ext cx="557924" cy="557951"/>
            <a:chOff x="0" y="0"/>
            <a:chExt cx="2641732" cy="2641732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38DE17D9-6B15-458B-BC78-5E2A5176D8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B06DF39-A362-4E33-ABEB-212109254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10" name="AutoShape 3">
            <a:extLst>
              <a:ext uri="{FF2B5EF4-FFF2-40B4-BE49-F238E27FC236}">
                <a16:creationId xmlns:a16="http://schemas.microsoft.com/office/drawing/2014/main" id="{F23F96B2-C3E2-43A4-A540-8DD77D67ED17}"/>
              </a:ext>
            </a:extLst>
          </p:cNvPr>
          <p:cNvSpPr>
            <a:spLocks/>
          </p:cNvSpPr>
          <p:nvPr/>
        </p:nvSpPr>
        <p:spPr bwMode="auto">
          <a:xfrm>
            <a:off x="330871" y="2692310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481840C-C884-41A9-AB22-0D3C9BAFBD35}"/>
              </a:ext>
            </a:extLst>
          </p:cNvPr>
          <p:cNvSpPr>
            <a:spLocks/>
          </p:cNvSpPr>
          <p:nvPr/>
        </p:nvSpPr>
        <p:spPr bwMode="auto">
          <a:xfrm>
            <a:off x="727501" y="2690870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45D1C29-B7F5-4B40-8FB3-7F4A6C5FE9AB}"/>
              </a:ext>
            </a:extLst>
          </p:cNvPr>
          <p:cNvSpPr>
            <a:spLocks/>
          </p:cNvSpPr>
          <p:nvPr/>
        </p:nvSpPr>
        <p:spPr bwMode="auto">
          <a:xfrm>
            <a:off x="5396781" y="2694139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2D1B2036-999C-477E-9558-9B26AB6D1B5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2810019"/>
            <a:ext cx="557924" cy="557951"/>
            <a:chOff x="0" y="0"/>
            <a:chExt cx="2641732" cy="2641732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810040C7-0197-437C-9E30-D9CE79BAD1E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6DA64E9B-B7E3-4FA1-B97D-1ACE92AB6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4215317-855B-43CD-92F8-E6A781651B1C}"/>
              </a:ext>
            </a:extLst>
          </p:cNvPr>
          <p:cNvSpPr txBox="1">
            <a:spLocks/>
          </p:cNvSpPr>
          <p:nvPr/>
        </p:nvSpPr>
        <p:spPr>
          <a:xfrm>
            <a:off x="494075" y="190212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66FB4F6-6693-42D7-9CEE-87D80B8946C7}"/>
              </a:ext>
            </a:extLst>
          </p:cNvPr>
          <p:cNvSpPr txBox="1">
            <a:spLocks/>
          </p:cNvSpPr>
          <p:nvPr/>
        </p:nvSpPr>
        <p:spPr>
          <a:xfrm>
            <a:off x="497420" y="2886601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32" name="Rettangolo 43">
            <a:extLst>
              <a:ext uri="{FF2B5EF4-FFF2-40B4-BE49-F238E27FC236}">
                <a16:creationId xmlns:a16="http://schemas.microsoft.com/office/drawing/2014/main" id="{81E1083E-8A2F-414C-A6B1-9EB6FB646D14}"/>
              </a:ext>
            </a:extLst>
          </p:cNvPr>
          <p:cNvSpPr/>
          <p:nvPr/>
        </p:nvSpPr>
        <p:spPr>
          <a:xfrm>
            <a:off x="1239765" y="1951597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Rappresentazione dei dati</a:t>
            </a:r>
          </a:p>
        </p:txBody>
      </p:sp>
      <p:sp>
        <p:nvSpPr>
          <p:cNvPr id="33" name="Rettangolo 44">
            <a:extLst>
              <a:ext uri="{FF2B5EF4-FFF2-40B4-BE49-F238E27FC236}">
                <a16:creationId xmlns:a16="http://schemas.microsoft.com/office/drawing/2014/main" id="{4CEA706F-950A-4FB3-8A85-FE76472EEF08}"/>
              </a:ext>
            </a:extLst>
          </p:cNvPr>
          <p:cNvSpPr/>
          <p:nvPr/>
        </p:nvSpPr>
        <p:spPr>
          <a:xfrm>
            <a:off x="1236420" y="2935106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XML</a:t>
            </a:r>
          </a:p>
        </p:txBody>
      </p:sp>
      <p:sp>
        <p:nvSpPr>
          <p:cNvPr id="36" name="AutoShape 3">
            <a:extLst>
              <a:ext uri="{FF2B5EF4-FFF2-40B4-BE49-F238E27FC236}">
                <a16:creationId xmlns:a16="http://schemas.microsoft.com/office/drawing/2014/main" id="{C349934B-09D0-491C-9A93-CD6FD72F45D3}"/>
              </a:ext>
            </a:extLst>
          </p:cNvPr>
          <p:cNvSpPr>
            <a:spLocks/>
          </p:cNvSpPr>
          <p:nvPr/>
        </p:nvSpPr>
        <p:spPr bwMode="auto">
          <a:xfrm>
            <a:off x="6323750" y="1711735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8B218E-880B-4673-9C2B-3A5A070CE9D6}"/>
              </a:ext>
            </a:extLst>
          </p:cNvPr>
          <p:cNvSpPr>
            <a:spLocks/>
          </p:cNvSpPr>
          <p:nvPr/>
        </p:nvSpPr>
        <p:spPr bwMode="auto">
          <a:xfrm>
            <a:off x="6720380" y="1708802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ECFF87-5CD3-4325-82B9-36D2A2A92D68}"/>
              </a:ext>
            </a:extLst>
          </p:cNvPr>
          <p:cNvSpPr>
            <a:spLocks/>
          </p:cNvSpPr>
          <p:nvPr/>
        </p:nvSpPr>
        <p:spPr bwMode="auto">
          <a:xfrm>
            <a:off x="11389660" y="1713564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39" name="Group 7">
            <a:extLst>
              <a:ext uri="{FF2B5EF4-FFF2-40B4-BE49-F238E27FC236}">
                <a16:creationId xmlns:a16="http://schemas.microsoft.com/office/drawing/2014/main" id="{24797D03-8795-4472-815F-3A4F48DF5DB6}"/>
              </a:ext>
            </a:extLst>
          </p:cNvPr>
          <p:cNvGrpSpPr>
            <a:grpSpLocks/>
          </p:cNvGrpSpPr>
          <p:nvPr/>
        </p:nvGrpSpPr>
        <p:grpSpPr bwMode="auto">
          <a:xfrm>
            <a:off x="6441424" y="1829444"/>
            <a:ext cx="557924" cy="557951"/>
            <a:chOff x="0" y="0"/>
            <a:chExt cx="2641732" cy="2641732"/>
          </a:xfrm>
        </p:grpSpPr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02A8A625-1417-4783-9403-4F26310F3C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1" name="AutoShape 9">
              <a:extLst>
                <a:ext uri="{FF2B5EF4-FFF2-40B4-BE49-F238E27FC236}">
                  <a16:creationId xmlns:a16="http://schemas.microsoft.com/office/drawing/2014/main" id="{9FE1B013-B596-40C8-9EAF-47C01D728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8EB5BC53-72A6-4267-AE46-950F83148322}"/>
              </a:ext>
            </a:extLst>
          </p:cNvPr>
          <p:cNvSpPr txBox="1">
            <a:spLocks/>
          </p:cNvSpPr>
          <p:nvPr/>
        </p:nvSpPr>
        <p:spPr>
          <a:xfrm>
            <a:off x="6486954" y="190212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50" name="Rettangolo 43">
            <a:extLst>
              <a:ext uri="{FF2B5EF4-FFF2-40B4-BE49-F238E27FC236}">
                <a16:creationId xmlns:a16="http://schemas.microsoft.com/office/drawing/2014/main" id="{866ED797-3EEF-453A-9C01-0800D1B67F30}"/>
              </a:ext>
            </a:extLst>
          </p:cNvPr>
          <p:cNvSpPr/>
          <p:nvPr/>
        </p:nvSpPr>
        <p:spPr>
          <a:xfrm>
            <a:off x="7232644" y="1951597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JSON</a:t>
            </a:r>
          </a:p>
        </p:txBody>
      </p:sp>
      <p:sp>
        <p:nvSpPr>
          <p:cNvPr id="30" name="AutoShape 3">
            <a:extLst>
              <a:ext uri="{FF2B5EF4-FFF2-40B4-BE49-F238E27FC236}">
                <a16:creationId xmlns:a16="http://schemas.microsoft.com/office/drawing/2014/main" id="{A0E0B7A9-5BF7-4CC7-A03E-CB2344575529}"/>
              </a:ext>
            </a:extLst>
          </p:cNvPr>
          <p:cNvSpPr>
            <a:spLocks/>
          </p:cNvSpPr>
          <p:nvPr/>
        </p:nvSpPr>
        <p:spPr bwMode="auto">
          <a:xfrm>
            <a:off x="6323749" y="2738787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8E6E58E9-060D-4A31-A8A0-79B4DBB8F154}"/>
              </a:ext>
            </a:extLst>
          </p:cNvPr>
          <p:cNvSpPr>
            <a:spLocks/>
          </p:cNvSpPr>
          <p:nvPr/>
        </p:nvSpPr>
        <p:spPr bwMode="auto">
          <a:xfrm>
            <a:off x="6720379" y="2737347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224C44F4-B80B-487A-BF4D-D9A74B8350E1}"/>
              </a:ext>
            </a:extLst>
          </p:cNvPr>
          <p:cNvSpPr>
            <a:spLocks/>
          </p:cNvSpPr>
          <p:nvPr/>
        </p:nvSpPr>
        <p:spPr bwMode="auto">
          <a:xfrm>
            <a:off x="11389659" y="2740616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35" name="Group 7">
            <a:extLst>
              <a:ext uri="{FF2B5EF4-FFF2-40B4-BE49-F238E27FC236}">
                <a16:creationId xmlns:a16="http://schemas.microsoft.com/office/drawing/2014/main" id="{B3BCE99E-D9FF-491F-A77A-669FD50FE666}"/>
              </a:ext>
            </a:extLst>
          </p:cNvPr>
          <p:cNvGrpSpPr>
            <a:grpSpLocks/>
          </p:cNvGrpSpPr>
          <p:nvPr/>
        </p:nvGrpSpPr>
        <p:grpSpPr bwMode="auto">
          <a:xfrm>
            <a:off x="6441423" y="2856496"/>
            <a:ext cx="557924" cy="557951"/>
            <a:chOff x="0" y="0"/>
            <a:chExt cx="2641732" cy="2641732"/>
          </a:xfrm>
        </p:grpSpPr>
        <p:sp>
          <p:nvSpPr>
            <p:cNvPr id="42" name="Oval 8">
              <a:extLst>
                <a:ext uri="{FF2B5EF4-FFF2-40B4-BE49-F238E27FC236}">
                  <a16:creationId xmlns:a16="http://schemas.microsoft.com/office/drawing/2014/main" id="{3D66125E-4C33-42E7-8E3A-4B8F5BF81CC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3" name="AutoShape 9">
              <a:extLst>
                <a:ext uri="{FF2B5EF4-FFF2-40B4-BE49-F238E27FC236}">
                  <a16:creationId xmlns:a16="http://schemas.microsoft.com/office/drawing/2014/main" id="{07195F79-2C6D-48AC-B82C-01C08CB2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E5971B6B-33A4-497A-9D1B-555C52936E85}"/>
              </a:ext>
            </a:extLst>
          </p:cNvPr>
          <p:cNvSpPr txBox="1">
            <a:spLocks/>
          </p:cNvSpPr>
          <p:nvPr/>
        </p:nvSpPr>
        <p:spPr>
          <a:xfrm>
            <a:off x="6490298" y="293307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5AD37E81-B1FF-462E-BF05-22A7F7106652}"/>
              </a:ext>
            </a:extLst>
          </p:cNvPr>
          <p:cNvSpPr/>
          <p:nvPr/>
        </p:nvSpPr>
        <p:spPr>
          <a:xfrm>
            <a:off x="7229298" y="2981583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Differenze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</a:t>
            </a:r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tra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XML e JSON</a:t>
            </a:r>
          </a:p>
        </p:txBody>
      </p:sp>
    </p:spTree>
    <p:extLst>
      <p:ext uri="{BB962C8B-B14F-4D97-AF65-F5344CB8AC3E}">
        <p14:creationId xmlns:p14="http://schemas.microsoft.com/office/powerpoint/2010/main" val="200945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Rappresentazione dei dati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600" y="1518910"/>
            <a:ext cx="11241912" cy="978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/>
              <a:t>Sono formati di </a:t>
            </a:r>
            <a:r>
              <a:rPr lang="it-IT" altLang="it-IT" b="1" dirty="0">
                <a:solidFill>
                  <a:srgbClr val="7F1962"/>
                </a:solidFill>
              </a:rPr>
              <a:t>dati strutturati</a:t>
            </a:r>
            <a:r>
              <a:rPr lang="it-IT" altLang="it-IT" dirty="0"/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/>
              <a:t>Il loro impiego consente lo </a:t>
            </a:r>
            <a:r>
              <a:rPr lang="it-IT" altLang="it-IT" b="1" dirty="0">
                <a:solidFill>
                  <a:srgbClr val="7F1962"/>
                </a:solidFill>
              </a:rPr>
              <a:t>scambio di dati e messaggi </a:t>
            </a:r>
            <a:r>
              <a:rPr lang="it-IT" altLang="it-IT" dirty="0"/>
              <a:t>tra piattaforme diverse.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4ED3B-2D90-4D21-B40B-927C62CC0FB1}"/>
              </a:ext>
            </a:extLst>
          </p:cNvPr>
          <p:cNvSpPr txBox="1"/>
          <p:nvPr/>
        </p:nvSpPr>
        <p:spPr>
          <a:xfrm>
            <a:off x="402727" y="2734077"/>
            <a:ext cx="4418136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&lt;note&gt;</a:t>
            </a:r>
          </a:p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&lt;date&gt;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-11-2023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&lt;/date&gt;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&lt;hour&gt;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09:00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&lt;/hour&gt;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&lt;to&gt;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Studends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&lt;/to&gt;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&lt;from&gt;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&lt;/from&gt;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This is XML!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en-US" sz="1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&lt;/note&gt;</a:t>
            </a:r>
            <a:endParaRPr lang="it-IT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0B552-206F-49D9-A3A8-7AA997AF62B8}"/>
              </a:ext>
            </a:extLst>
          </p:cNvPr>
          <p:cNvSpPr txBox="1"/>
          <p:nvPr/>
        </p:nvSpPr>
        <p:spPr>
          <a:xfrm>
            <a:off x="6235515" y="2734077"/>
            <a:ext cx="3810659" cy="175432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12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“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-11-2023",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hour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"09:00",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“IBM Academy </a:t>
            </a:r>
            <a:r>
              <a:rPr lang="en-US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Studends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“This is JSON!"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A9E7603-BDCA-4ABA-A4E6-C33E9E3EC2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422703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XML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582417"/>
            <a:ext cx="11241912" cy="17820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IBM Plex Sans (Body)"/>
              </a:rPr>
              <a:t>XML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 (Body)"/>
              </a:rPr>
              <a:t> sta per e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rgbClr val="7F1962"/>
                </a:solidFill>
                <a:effectLst/>
                <a:latin typeface="IBM Plex Sans (Body)"/>
              </a:rPr>
              <a:t>X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 (Body)"/>
              </a:rPr>
              <a:t>tensible 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rgbClr val="7F1962"/>
                </a:solidFill>
                <a:effectLst/>
                <a:latin typeface="IBM Plex Sans (Body)"/>
              </a:rPr>
              <a:t>M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 (Body)"/>
              </a:rPr>
              <a:t>arkup 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rgbClr val="7F1962"/>
                </a:solidFill>
                <a:effectLst/>
                <a:latin typeface="IBM Plex Sans (Body)"/>
              </a:rPr>
              <a:t>L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 (Body)"/>
              </a:rPr>
              <a:t>anguage;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IBM Plex Sans (Body)"/>
              </a:rPr>
              <a:t>XML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 (Body)"/>
              </a:rPr>
              <a:t> è un linguaggio di markup;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IBM Plex Sans (Body)"/>
              </a:rPr>
              <a:t>XML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 (Body)"/>
              </a:rPr>
              <a:t> è stato progettato per archiviare e trasportare dati;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IBM Plex Sans (Body)"/>
              </a:rPr>
              <a:t>XML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 (Body)"/>
              </a:rPr>
              <a:t> è stato progettato per essere auto-descrittivo.</a:t>
            </a:r>
            <a:endParaRPr lang="it-IT" altLang="it-IT" dirty="0">
              <a:latin typeface="IBM Plex Sans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4ED3B-2D90-4D21-B40B-927C62CC0FB1}"/>
              </a:ext>
            </a:extLst>
          </p:cNvPr>
          <p:cNvSpPr txBox="1"/>
          <p:nvPr/>
        </p:nvSpPr>
        <p:spPr>
          <a:xfrm>
            <a:off x="228599" y="3962023"/>
            <a:ext cx="60971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&lt;note&gt;</a:t>
            </a:r>
          </a:p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&lt;date&gt;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-11-2023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&lt;/date&gt;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&lt;hour&gt;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09:00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&lt;/hour&gt;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&lt;to&gt;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Studends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&lt;/to&gt;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&lt;from&gt;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&lt;/from&gt;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This is XML!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en-US" sz="1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&lt;/note&gt;</a:t>
            </a:r>
            <a:endParaRPr lang="it-IT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4D06675-DBBD-4AE7-B774-F27493FD42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49081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XML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600" y="1582417"/>
            <a:ext cx="11241912" cy="2789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chemeClr val="accent5">
                    <a:lumMod val="75000"/>
                  </a:schemeClr>
                </a:solidFill>
                <a:effectLst/>
                <a:latin typeface="IBM Plex Sans (Body)"/>
              </a:rPr>
              <a:t>Un documento XML </a:t>
            </a:r>
            <a:r>
              <a:rPr lang="it-IT" dirty="0">
                <a:latin typeface="IBM Plex Sans (Body)"/>
              </a:rPr>
              <a:t>con sintassi corretta è chiamato "Well Formed". Per essere ben formato deve rispettare le seguenti regole: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IBM Plex Sans (Body)"/>
              </a:rPr>
              <a:t>Deve contenere 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IBM Plex Sans (Body)"/>
              </a:rPr>
              <a:t>un unico elemento di massimo livello </a:t>
            </a:r>
            <a:r>
              <a:rPr lang="it-IT" dirty="0">
                <a:latin typeface="IBM Plex Sans (Body)"/>
              </a:rPr>
              <a:t>(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IBM Plex Sans (Body)"/>
              </a:rPr>
              <a:t>root</a:t>
            </a:r>
            <a:r>
              <a:rPr lang="it-IT" dirty="0">
                <a:latin typeface="IBM Plex Sans (Body)"/>
              </a:rPr>
              <a:t>) che contenga tutti gli altri. Fanno eccezione solo i commenti e le direttive di elaborazione;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IBM Plex Sans (Body)"/>
              </a:rPr>
              <a:t>Ogni elemento deve avere un 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IBM Plex Sans (Body)"/>
              </a:rPr>
              <a:t>tag di chiusura</a:t>
            </a:r>
            <a:r>
              <a:rPr lang="it-IT" dirty="0">
                <a:latin typeface="IBM Plex Sans (Body)"/>
              </a:rPr>
              <a:t>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IBM Plex Sans (Body)"/>
              </a:rPr>
              <a:t>I tag di chiusura devono seguire l’ordine inverso ai rispettivi tag di apertura;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>
                <a:latin typeface="IBM Plex Sans (Body)"/>
              </a:rPr>
              <a:t>XML fa distinzione tra maiuscole e minuscole;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188134A-C0A3-45EF-A7C4-9DA3785653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2305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XML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9230A46-1FC1-43AE-80D2-8A627EC06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7" y="2119312"/>
            <a:ext cx="4629150" cy="2619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6269EF-8399-4F80-9F69-66DAFF3DA6F5}"/>
              </a:ext>
            </a:extLst>
          </p:cNvPr>
          <p:cNvSpPr txBox="1"/>
          <p:nvPr/>
        </p:nvSpPr>
        <p:spPr>
          <a:xfrm>
            <a:off x="5575422" y="914884"/>
            <a:ext cx="609526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?xml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version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="1.0"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encoding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="UTF-8</a:t>
            </a:r>
            <a:r>
              <a:rPr lang="it-IT" sz="1200" b="1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bookstore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category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="cooking"&gt;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lang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="en"&gt;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Everyday Italian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/title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Giada De Laurentiis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/author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2005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/year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30.00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/price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/book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category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="children"&gt;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lang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="en"&gt;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Harry Potter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/title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J K. Rowling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/author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2005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/year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29.99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/price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/book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category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="web"&gt;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lang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="en"&gt;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Learning XML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/title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Erik T. Ray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/author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2003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/year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39.95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/price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/book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/bookstore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01AD34-4B32-46C9-83A0-1AB933B9D29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4FA049-8B29-4007-9860-E9F2D1D292E5}"/>
              </a:ext>
            </a:extLst>
          </p:cNvPr>
          <p:cNvCxnSpPr>
            <a:cxnSpLocks/>
          </p:cNvCxnSpPr>
          <p:nvPr/>
        </p:nvCxnSpPr>
        <p:spPr>
          <a:xfrm flipH="1">
            <a:off x="5216376" y="1051165"/>
            <a:ext cx="359046" cy="0"/>
          </a:xfrm>
          <a:prstGeom prst="straightConnector1">
            <a:avLst/>
          </a:prstGeom>
          <a:ln w="28575">
            <a:solidFill>
              <a:srgbClr val="7F19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95BA5A-0F8A-4F73-AD60-3D5BC889CB67}"/>
              </a:ext>
            </a:extLst>
          </p:cNvPr>
          <p:cNvSpPr txBox="1"/>
          <p:nvPr/>
        </p:nvSpPr>
        <p:spPr>
          <a:xfrm>
            <a:off x="3077649" y="897276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7F1962"/>
                </a:solidFill>
                <a:latin typeface="Arial Unicode MS"/>
              </a:rPr>
              <a:t>Direttiva</a:t>
            </a:r>
            <a:r>
              <a:rPr lang="en-US" sz="1400" dirty="0">
                <a:solidFill>
                  <a:srgbClr val="7F1962"/>
                </a:solidFill>
                <a:latin typeface="Arial Unicode MS"/>
              </a:rPr>
              <a:t> di </a:t>
            </a:r>
            <a:r>
              <a:rPr lang="en-US" sz="1400" dirty="0" err="1">
                <a:solidFill>
                  <a:srgbClr val="7F1962"/>
                </a:solidFill>
                <a:latin typeface="Arial Unicode MS"/>
              </a:rPr>
              <a:t>elaborazione</a:t>
            </a:r>
            <a:endParaRPr lang="it-IT" sz="1400" dirty="0">
              <a:solidFill>
                <a:srgbClr val="7F1962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2769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8676060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XML: </a:t>
            </a:r>
            <a:r>
              <a:rPr lang="en-GB" dirty="0">
                <a:solidFill>
                  <a:srgbClr val="7F1962"/>
                </a:solidFill>
              </a:rPr>
              <a:t>Document Type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5EC73-74AE-4E57-9476-A45F807F47D1}"/>
              </a:ext>
            </a:extLst>
          </p:cNvPr>
          <p:cNvSpPr txBox="1"/>
          <p:nvPr/>
        </p:nvSpPr>
        <p:spPr>
          <a:xfrm>
            <a:off x="1208314" y="3342582"/>
            <a:ext cx="6095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note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&lt;!ELEMENT note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date,hour,to,from,body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&lt;!ELEMENT date (#PCDATA)&gt;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&lt;!ELEMENT hour (#PCDATA)&gt;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&lt;!ELEMENT to (#PCDATA)&gt;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&lt;!ELEMENT from (#PCDATA)&gt;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&lt;!ELEMENT body (#PCDATA)&gt;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]&gt;</a:t>
            </a:r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0777E-68BC-4A3A-8538-3DE95ABA99FD}"/>
              </a:ext>
            </a:extLst>
          </p:cNvPr>
          <p:cNvSpPr txBox="1"/>
          <p:nvPr/>
        </p:nvSpPr>
        <p:spPr>
          <a:xfrm>
            <a:off x="7037935" y="3442996"/>
            <a:ext cx="41395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&lt;note&gt;</a:t>
            </a:r>
          </a:p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&lt;date&gt;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-11-2023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&lt;/date&gt;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&lt;hour&gt;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09:00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&lt;/hour&gt;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&lt;to&gt;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Studends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&lt;/to&gt;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&lt;from&gt;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&lt;/from&gt;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This is XML!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en-US" sz="1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&lt;/note&gt;</a:t>
            </a:r>
            <a:endParaRPr lang="it-IT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188134A-C0A3-45EF-A7C4-9DA3785653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48B718-F0EE-453A-B145-23D8F190526F}"/>
              </a:ext>
            </a:extLst>
          </p:cNvPr>
          <p:cNvSpPr txBox="1"/>
          <p:nvPr/>
        </p:nvSpPr>
        <p:spPr>
          <a:xfrm>
            <a:off x="228600" y="1578576"/>
            <a:ext cx="11617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 (Body)"/>
              </a:rPr>
              <a:t>Un documento XML, oltre a essere definito </a:t>
            </a:r>
            <a:r>
              <a:rPr lang="it-IT" b="1" dirty="0">
                <a:solidFill>
                  <a:srgbClr val="7F1962"/>
                </a:solidFill>
                <a:latin typeface="IBM Plex Sans (Body)"/>
              </a:rPr>
              <a:t>Well Formed</a:t>
            </a:r>
            <a:r>
              <a:rPr lang="it-IT" dirty="0">
                <a:latin typeface="IBM Plex Sans (Body)"/>
              </a:rPr>
              <a:t>, può anche essere definito </a:t>
            </a:r>
            <a:r>
              <a:rPr lang="it-IT" b="1" dirty="0">
                <a:solidFill>
                  <a:srgbClr val="7F1962"/>
                </a:solidFill>
                <a:latin typeface="IBM Plex Sans (Body)"/>
              </a:rPr>
              <a:t>Valid</a:t>
            </a:r>
            <a:r>
              <a:rPr lang="it-IT" dirty="0">
                <a:latin typeface="IBM Plex Sans (Body)"/>
              </a:rPr>
              <a:t> se convalidato rispetto a un 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IBM Plex Sans (Body)"/>
              </a:rPr>
              <a:t>DTD (Document Type Definition)</a:t>
            </a:r>
            <a:r>
              <a:rPr lang="it-IT" dirty="0">
                <a:effectLst/>
                <a:latin typeface="IBM Plex Sans (Body)"/>
              </a:rPr>
              <a:t> </a:t>
            </a:r>
            <a:r>
              <a:rPr lang="it-IT" dirty="0">
                <a:latin typeface="IBM Plex Sans (Body)"/>
              </a:rPr>
              <a:t>o ad un 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IBM Plex Sans (Body)"/>
              </a:rPr>
              <a:t>XML</a:t>
            </a:r>
            <a:r>
              <a:rPr lang="it-IT" dirty="0">
                <a:effectLst/>
                <a:latin typeface="IBM Plex Sans (Body)"/>
              </a:rPr>
              <a:t> 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IBM Plex Sans (Body)"/>
              </a:rPr>
              <a:t>Schema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  <a:latin typeface="IBM Plex Sans (Body)"/>
              </a:rPr>
              <a:t>.</a:t>
            </a:r>
          </a:p>
          <a:p>
            <a:endParaRPr lang="it-IT" b="1" dirty="0">
              <a:solidFill>
                <a:schemeClr val="accent5">
                  <a:lumMod val="75000"/>
                </a:schemeClr>
              </a:solidFill>
              <a:latin typeface="IBM Plex Sans (Body)"/>
            </a:endParaRPr>
          </a:p>
          <a:p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IBM Plex Sans (Body)"/>
              </a:rPr>
              <a:t>Un DTD</a:t>
            </a:r>
            <a:r>
              <a:rPr lang="it-IT" dirty="0">
                <a:latin typeface="IBM Plex Sans (Body)"/>
              </a:rPr>
              <a:t> definisce la struttura, gli elementi legali e gli attributi di un documento XML.</a:t>
            </a:r>
          </a:p>
        </p:txBody>
      </p:sp>
    </p:spTree>
    <p:extLst>
      <p:ext uri="{BB962C8B-B14F-4D97-AF65-F5344CB8AC3E}">
        <p14:creationId xmlns:p14="http://schemas.microsoft.com/office/powerpoint/2010/main" val="70210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81842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XML: </a:t>
            </a:r>
            <a:r>
              <a:rPr lang="en-GB" dirty="0">
                <a:solidFill>
                  <a:srgbClr val="7F1962"/>
                </a:solidFill>
              </a:rPr>
              <a:t>XML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582417"/>
            <a:ext cx="11241912" cy="377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chemeClr val="accent5">
                    <a:lumMod val="75000"/>
                  </a:schemeClr>
                </a:solidFill>
                <a:effectLst/>
              </a:rPr>
              <a:t>XML Schema </a:t>
            </a:r>
            <a:r>
              <a:rPr lang="it-IT" dirty="0">
                <a:latin typeface="Arial Unicode MS"/>
              </a:rPr>
              <a:t>è un'alternativa basata su XML a DTD.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5EC73-74AE-4E57-9476-A45F807F47D1}"/>
              </a:ext>
            </a:extLst>
          </p:cNvPr>
          <p:cNvSpPr txBox="1"/>
          <p:nvPr/>
        </p:nvSpPr>
        <p:spPr>
          <a:xfrm>
            <a:off x="845976" y="2419011"/>
            <a:ext cx="46326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xs:element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="note"&gt;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xs:complexType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xs:sequence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it-IT" sz="1200" dirty="0">
                <a:solidFill>
                  <a:srgbClr val="0000C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xs:element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="date"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type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="xs:string"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it-IT" sz="1200" dirty="0">
              <a:solidFill>
                <a:srgbClr val="0000C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xs:element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="hour"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type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="xs:string"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xs:element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="to"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type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="xs:string"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xs:element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="from"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type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="xs:string"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xs:element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="body"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type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="xs:string"</a:t>
            </a:r>
            <a:r>
              <a:rPr lang="it-IT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/xs:sequence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/xs:complexType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sz="1200" dirty="0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/xs:element</a:t>
            </a:r>
            <a:r>
              <a:rPr lang="it-IT" sz="1200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119B4C-67B8-4CD0-BE29-B413190C293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5555A-7378-46DE-A263-09173FF80AE5}"/>
              </a:ext>
            </a:extLst>
          </p:cNvPr>
          <p:cNvSpPr txBox="1"/>
          <p:nvPr/>
        </p:nvSpPr>
        <p:spPr>
          <a:xfrm>
            <a:off x="6839712" y="2419011"/>
            <a:ext cx="42450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&lt;note&gt;</a:t>
            </a:r>
          </a:p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&lt;date&gt;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-11-2023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&lt;/date&gt;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&lt;hour&gt;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09:00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&lt;/hour&gt;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&lt;to&gt;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Studends</a:t>
            </a:r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&lt;/to&gt;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&lt;from&gt;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&lt;/from&gt;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This is XML!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en-US" sz="1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&lt;/note&gt;</a:t>
            </a:r>
            <a:endParaRPr lang="it-IT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8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15975"/>
            <a:ext cx="9934903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XML: </a:t>
            </a:r>
            <a:r>
              <a:rPr lang="en-GB" dirty="0" err="1">
                <a:solidFill>
                  <a:srgbClr val="7F1962"/>
                </a:solidFill>
              </a:rPr>
              <a:t>Differenze</a:t>
            </a:r>
            <a:r>
              <a:rPr lang="en-GB" dirty="0">
                <a:solidFill>
                  <a:srgbClr val="7F1962"/>
                </a:solidFill>
              </a:rPr>
              <a:t> </a:t>
            </a:r>
            <a:r>
              <a:rPr lang="en-GB" dirty="0" err="1">
                <a:solidFill>
                  <a:srgbClr val="7F1962"/>
                </a:solidFill>
              </a:rPr>
              <a:t>tra</a:t>
            </a:r>
            <a:r>
              <a:rPr lang="en-GB" dirty="0">
                <a:solidFill>
                  <a:srgbClr val="7F1962"/>
                </a:solidFill>
              </a:rPr>
              <a:t> DTD e </a:t>
            </a:r>
            <a:r>
              <a:rPr lang="en-GB" dirty="0" err="1">
                <a:solidFill>
                  <a:srgbClr val="7F1962"/>
                </a:solidFill>
              </a:rPr>
              <a:t>XMLSchema</a:t>
            </a:r>
            <a:endParaRPr lang="en-GB" dirty="0">
              <a:solidFill>
                <a:srgbClr val="7F196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XML &amp; Json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119B4C-67B8-4CD0-BE29-B413190C293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8AAC70-2F93-488D-AD8B-35118127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080460"/>
              </p:ext>
            </p:extLst>
          </p:nvPr>
        </p:nvGraphicFramePr>
        <p:xfrm>
          <a:off x="488731" y="2029460"/>
          <a:ext cx="11214538" cy="3296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76177">
                  <a:extLst>
                    <a:ext uri="{9D8B030D-6E8A-4147-A177-3AD203B41FA5}">
                      <a16:colId xmlns:a16="http://schemas.microsoft.com/office/drawing/2014/main" val="746697513"/>
                    </a:ext>
                  </a:extLst>
                </a:gridCol>
                <a:gridCol w="5738361">
                  <a:extLst>
                    <a:ext uri="{9D8B030D-6E8A-4147-A177-3AD203B41FA5}">
                      <a16:colId xmlns:a16="http://schemas.microsoft.com/office/drawing/2014/main" val="3604117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DTD</a:t>
                      </a:r>
                      <a:endParaRPr lang="it-IT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XML Schema</a:t>
                      </a:r>
                      <a:endParaRPr lang="it-IT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Hanno poco in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comune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con la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sintassi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XML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Sono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essi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stessi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degli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XML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15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sng" kern="1200" dirty="0">
                          <a:solidFill>
                            <a:schemeClr val="tx1"/>
                          </a:solidFill>
                        </a:rPr>
                        <a:t>Non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possono essere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utilizzati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gli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stessi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strumenti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usati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per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lavorare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con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gli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XML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Possono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essere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utilizzati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gli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stessi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strumenti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usati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per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lavorare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con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gli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XML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79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sng" kern="1200" dirty="0">
                          <a:solidFill>
                            <a:schemeClr val="tx1"/>
                          </a:solidFill>
                        </a:rPr>
                        <a:t>Non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consentono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la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definizione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di tipi di dati.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Pertanto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non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abbiamo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controllo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sul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contenuto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degli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elementi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di un XML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Consentono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la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definizione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di tipi di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dati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Abbiamo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controllo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sul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contenuto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degli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elementi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sul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valore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degli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attribute di un XML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19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Un XML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dipende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da un solo DTD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In un XML è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previsto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che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tag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diversi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siano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definiti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in XML Schema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diversi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642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Minore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complessità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Maggiore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complessità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491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23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M Client Innovation Center Color Palette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23AFE6"/>
      </a:accent2>
      <a:accent3>
        <a:srgbClr val="84D0F4"/>
      </a:accent3>
      <a:accent4>
        <a:srgbClr val="7E217D"/>
      </a:accent4>
      <a:accent5>
        <a:srgbClr val="A92183"/>
      </a:accent5>
      <a:accent6>
        <a:srgbClr val="20D5D2"/>
      </a:accent6>
      <a:hlink>
        <a:srgbClr val="0F6FFF"/>
      </a:hlink>
      <a:folHlink>
        <a:srgbClr val="E0E0E0"/>
      </a:folHlink>
    </a:clrScheme>
    <a:fontScheme name="IBM Client Innovation Center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920A46C1-D790-445F-B4A0-ED805D63D406}" vid="{7E03E4E3-6438-49D1-91EA-CFF2B79D10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template_IBM Client Innovation Center Italy</Template>
  <TotalTime>14556</TotalTime>
  <Words>1736</Words>
  <Application>Microsoft Office PowerPoint</Application>
  <PresentationFormat>Widescreen</PresentationFormat>
  <Paragraphs>241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Unicode MS</vt:lpstr>
      <vt:lpstr>Calibri</vt:lpstr>
      <vt:lpstr>Courier New</vt:lpstr>
      <vt:lpstr>IBM Plex Sans</vt:lpstr>
      <vt:lpstr>IBM Plex Sans (Body)</vt:lpstr>
      <vt:lpstr>Wingdings</vt:lpstr>
      <vt:lpstr>Office Theme</vt:lpstr>
      <vt:lpstr>XML &amp; Json</vt:lpstr>
      <vt:lpstr>Agenda</vt:lpstr>
      <vt:lpstr>Rappresentazione dei dati</vt:lpstr>
      <vt:lpstr>XML</vt:lpstr>
      <vt:lpstr>XML</vt:lpstr>
      <vt:lpstr>XML</vt:lpstr>
      <vt:lpstr>XML: Document Type Definition</vt:lpstr>
      <vt:lpstr>XML: XML Schema</vt:lpstr>
      <vt:lpstr>XML: Differenze tra DTD e XMLSchema</vt:lpstr>
      <vt:lpstr>Json: serializzazione e deserializzazione</vt:lpstr>
      <vt:lpstr>Json: tipo di dati</vt:lpstr>
      <vt:lpstr>JSON: utilizzo</vt:lpstr>
      <vt:lpstr>JSON: utilizzo</vt:lpstr>
      <vt:lpstr>Differenze tra XML e JSON</vt:lpstr>
      <vt:lpstr>Esercizio Java: Food Delivery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ROBERTO Venturelli</dc:creator>
  <cp:lastModifiedBy>VALERIO CAMMAROTA</cp:lastModifiedBy>
  <cp:revision>392</cp:revision>
  <dcterms:created xsi:type="dcterms:W3CDTF">2020-04-20T12:54:39Z</dcterms:created>
  <dcterms:modified xsi:type="dcterms:W3CDTF">2023-11-15T15:23:16Z</dcterms:modified>
</cp:coreProperties>
</file>